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10.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43.xml"/>
  <Override ContentType="application/vnd.openxmlformats-officedocument.presentationml.slide+xml" PartName="/ppt/slides/slide1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42.xml"/>
  <Override ContentType="application/vnd.openxmlformats-officedocument.presentationml.slide+xml" PartName="/ppt/slides/slide17.xml"/>
  <Override ContentType="application/vnd.openxmlformats-officedocument.presentationml.slide+xml" PartName="/ppt/slides/slide50.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53.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56.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46.xml"/>
  <Override ContentType="application/vnd.openxmlformats-officedocument.presentationml.slide+xml" PartName="/ppt/slides/slide38.xml"/>
  <Override ContentType="application/vnd.openxmlformats-officedocument.presentationml.slide+xml" PartName="/ppt/slides/slide64.xml"/>
  <Override ContentType="application/vnd.openxmlformats-officedocument.presentationml.slide+xml" PartName="/ppt/slides/slide55.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63.xml"/>
  <Override ContentType="application/vnd.openxmlformats-officedocument.presentationml.slide+xml" PartName="/ppt/slides/slide58.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57.xml"/>
  <Override ContentType="application/vnd.openxmlformats-officedocument.presentationml.slide+xml" PartName="/ppt/slides/slide27.xml"/>
  <Override ContentType="application/vnd.openxmlformats-officedocument.presentationml.slide+xml" PartName="/ppt/slides/slide44.xml"/>
  <Override ContentType="application/vnd.openxmlformats-officedocument.presentationml.slide+xml" PartName="/ppt/slides/slide2.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Lst>
  <p:sldSz cy="6858000" cx="12192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7.xml"/><Relationship Id="rId42" Type="http://schemas.openxmlformats.org/officeDocument/2006/relationships/slide" Target="slides/slide39.xml"/><Relationship Id="rId41" Type="http://schemas.openxmlformats.org/officeDocument/2006/relationships/slide" Target="slides/slide38.xml"/><Relationship Id="rId44" Type="http://schemas.openxmlformats.org/officeDocument/2006/relationships/slide" Target="slides/slide41.xml"/><Relationship Id="rId43" Type="http://schemas.openxmlformats.org/officeDocument/2006/relationships/slide" Target="slides/slide40.xml"/><Relationship Id="rId46" Type="http://schemas.openxmlformats.org/officeDocument/2006/relationships/slide" Target="slides/slide43.xml"/><Relationship Id="rId45" Type="http://schemas.openxmlformats.org/officeDocument/2006/relationships/slide" Target="slides/slide42.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slide" Target="slides/slide1.xml"/><Relationship Id="rId9" Type="http://schemas.openxmlformats.org/officeDocument/2006/relationships/slide" Target="slides/slide6.xml"/><Relationship Id="rId48" Type="http://schemas.openxmlformats.org/officeDocument/2006/relationships/slide" Target="slides/slide45.xml"/><Relationship Id="rId47" Type="http://schemas.openxmlformats.org/officeDocument/2006/relationships/slide" Target="slides/slide44.xml"/><Relationship Id="rId49" Type="http://schemas.openxmlformats.org/officeDocument/2006/relationships/slide" Target="slides/slide46.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73" Type="http://schemas.openxmlformats.org/officeDocument/2006/relationships/slide" Target="slides/slide70.xml"/><Relationship Id="rId72" Type="http://schemas.openxmlformats.org/officeDocument/2006/relationships/slide" Target="slides/slide69.xml"/><Relationship Id="rId31" Type="http://schemas.openxmlformats.org/officeDocument/2006/relationships/slide" Target="slides/slide28.xml"/><Relationship Id="rId75" Type="http://schemas.openxmlformats.org/officeDocument/2006/relationships/slide" Target="slides/slide72.xml"/><Relationship Id="rId30" Type="http://schemas.openxmlformats.org/officeDocument/2006/relationships/slide" Target="slides/slide27.xml"/><Relationship Id="rId74" Type="http://schemas.openxmlformats.org/officeDocument/2006/relationships/slide" Target="slides/slide71.xml"/><Relationship Id="rId33" Type="http://schemas.openxmlformats.org/officeDocument/2006/relationships/slide" Target="slides/slide30.xml"/><Relationship Id="rId77" Type="http://schemas.openxmlformats.org/officeDocument/2006/relationships/slide" Target="slides/slide74.xml"/><Relationship Id="rId32" Type="http://schemas.openxmlformats.org/officeDocument/2006/relationships/slide" Target="slides/slide29.xml"/><Relationship Id="rId76" Type="http://schemas.openxmlformats.org/officeDocument/2006/relationships/slide" Target="slides/slide73.xml"/><Relationship Id="rId35" Type="http://schemas.openxmlformats.org/officeDocument/2006/relationships/slide" Target="slides/slide32.xml"/><Relationship Id="rId34" Type="http://schemas.openxmlformats.org/officeDocument/2006/relationships/slide" Target="slides/slide31.xml"/><Relationship Id="rId78" Type="http://schemas.openxmlformats.org/officeDocument/2006/relationships/slide" Target="slides/slide75.xml"/><Relationship Id="rId71" Type="http://schemas.openxmlformats.org/officeDocument/2006/relationships/slide" Target="slides/slide68.xml"/><Relationship Id="rId70" Type="http://schemas.openxmlformats.org/officeDocument/2006/relationships/slide" Target="slides/slide67.xml"/><Relationship Id="rId37" Type="http://schemas.openxmlformats.org/officeDocument/2006/relationships/slide" Target="slides/slide34.xml"/><Relationship Id="rId36" Type="http://schemas.openxmlformats.org/officeDocument/2006/relationships/slide" Target="slides/slide33.xml"/><Relationship Id="rId39" Type="http://schemas.openxmlformats.org/officeDocument/2006/relationships/slide" Target="slides/slide36.xml"/><Relationship Id="rId38" Type="http://schemas.openxmlformats.org/officeDocument/2006/relationships/slide" Target="slides/slide35.xml"/><Relationship Id="rId62" Type="http://schemas.openxmlformats.org/officeDocument/2006/relationships/slide" Target="slides/slide59.xml"/><Relationship Id="rId61" Type="http://schemas.openxmlformats.org/officeDocument/2006/relationships/slide" Target="slides/slide58.xml"/><Relationship Id="rId20" Type="http://schemas.openxmlformats.org/officeDocument/2006/relationships/slide" Target="slides/slide17.xml"/><Relationship Id="rId64" Type="http://schemas.openxmlformats.org/officeDocument/2006/relationships/slide" Target="slides/slide61.xml"/><Relationship Id="rId63" Type="http://schemas.openxmlformats.org/officeDocument/2006/relationships/slide" Target="slides/slide60.xml"/><Relationship Id="rId22" Type="http://schemas.openxmlformats.org/officeDocument/2006/relationships/slide" Target="slides/slide19.xml"/><Relationship Id="rId66" Type="http://schemas.openxmlformats.org/officeDocument/2006/relationships/slide" Target="slides/slide63.xml"/><Relationship Id="rId21" Type="http://schemas.openxmlformats.org/officeDocument/2006/relationships/slide" Target="slides/slide18.xml"/><Relationship Id="rId65" Type="http://schemas.openxmlformats.org/officeDocument/2006/relationships/slide" Target="slides/slide62.xml"/><Relationship Id="rId24" Type="http://schemas.openxmlformats.org/officeDocument/2006/relationships/slide" Target="slides/slide21.xml"/><Relationship Id="rId68" Type="http://schemas.openxmlformats.org/officeDocument/2006/relationships/slide" Target="slides/slide65.xml"/><Relationship Id="rId23" Type="http://schemas.openxmlformats.org/officeDocument/2006/relationships/slide" Target="slides/slide20.xml"/><Relationship Id="rId67" Type="http://schemas.openxmlformats.org/officeDocument/2006/relationships/slide" Target="slides/slide64.xml"/><Relationship Id="rId60" Type="http://schemas.openxmlformats.org/officeDocument/2006/relationships/slide" Target="slides/slide57.xml"/><Relationship Id="rId26" Type="http://schemas.openxmlformats.org/officeDocument/2006/relationships/slide" Target="slides/slide23.xml"/><Relationship Id="rId25" Type="http://schemas.openxmlformats.org/officeDocument/2006/relationships/slide" Target="slides/slide22.xml"/><Relationship Id="rId69" Type="http://schemas.openxmlformats.org/officeDocument/2006/relationships/slide" Target="slides/slide66.xml"/><Relationship Id="rId28" Type="http://schemas.openxmlformats.org/officeDocument/2006/relationships/slide" Target="slides/slide25.xml"/><Relationship Id="rId27" Type="http://schemas.openxmlformats.org/officeDocument/2006/relationships/slide" Target="slides/slide24.xml"/><Relationship Id="rId29" Type="http://schemas.openxmlformats.org/officeDocument/2006/relationships/slide" Target="slides/slide26.xml"/><Relationship Id="rId51" Type="http://schemas.openxmlformats.org/officeDocument/2006/relationships/slide" Target="slides/slide48.xml"/><Relationship Id="rId50" Type="http://schemas.openxmlformats.org/officeDocument/2006/relationships/slide" Target="slides/slide47.xml"/><Relationship Id="rId53" Type="http://schemas.openxmlformats.org/officeDocument/2006/relationships/slide" Target="slides/slide50.xml"/><Relationship Id="rId52" Type="http://schemas.openxmlformats.org/officeDocument/2006/relationships/slide" Target="slides/slide49.xml"/><Relationship Id="rId11" Type="http://schemas.openxmlformats.org/officeDocument/2006/relationships/slide" Target="slides/slide8.xml"/><Relationship Id="rId55" Type="http://schemas.openxmlformats.org/officeDocument/2006/relationships/slide" Target="slides/slide52.xml"/><Relationship Id="rId10" Type="http://schemas.openxmlformats.org/officeDocument/2006/relationships/slide" Target="slides/slide7.xml"/><Relationship Id="rId54" Type="http://schemas.openxmlformats.org/officeDocument/2006/relationships/slide" Target="slides/slide51.xml"/><Relationship Id="rId13" Type="http://schemas.openxmlformats.org/officeDocument/2006/relationships/slide" Target="slides/slide10.xml"/><Relationship Id="rId57" Type="http://schemas.openxmlformats.org/officeDocument/2006/relationships/slide" Target="slides/slide54.xml"/><Relationship Id="rId12" Type="http://schemas.openxmlformats.org/officeDocument/2006/relationships/slide" Target="slides/slide9.xml"/><Relationship Id="rId56" Type="http://schemas.openxmlformats.org/officeDocument/2006/relationships/slide" Target="slides/slide53.xml"/><Relationship Id="rId15" Type="http://schemas.openxmlformats.org/officeDocument/2006/relationships/slide" Target="slides/slide12.xml"/><Relationship Id="rId59" Type="http://schemas.openxmlformats.org/officeDocument/2006/relationships/slide" Target="slides/slide56.xml"/><Relationship Id="rId14" Type="http://schemas.openxmlformats.org/officeDocument/2006/relationships/slide" Target="slides/slide11.xml"/><Relationship Id="rId58" Type="http://schemas.openxmlformats.org/officeDocument/2006/relationships/slide" Target="slides/slide55.xml"/><Relationship Id="rId17" Type="http://schemas.openxmlformats.org/officeDocument/2006/relationships/slide" Target="slides/slide14.xml"/><Relationship Id="rId16" Type="http://schemas.openxmlformats.org/officeDocument/2006/relationships/slide" Target="slides/slide13.xml"/><Relationship Id="rId19" Type="http://schemas.openxmlformats.org/officeDocument/2006/relationships/slide" Target="slides/slide16.xml"/><Relationship Id="rId18"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xmlns=""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659830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1282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xmlns=""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7682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030680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xmlns=""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9756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00695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1/6/2025</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3064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7403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8125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xmlns=""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24335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xmlns=""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1/6/2025</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872886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1/6/2025</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xmlns=""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177477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mbaknol.com/marketing-management/service-qualit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mbaknol.com/management-case-studies/case-study-of-ibm-employee-training-through-e-learning/" TargetMode="External"/><Relationship Id="rId2" Type="http://schemas.openxmlformats.org/officeDocument/2006/relationships/hyperlink" Target="https://www.mbaknol.com/management-case-studies/case-study-the-not-so-wonderful-world-of-eurodisne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187D111-0A9D-421B-84EB-FC5811C3A9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3" name="Group 22">
            <a:extLst>
              <a:ext uri="{FF2B5EF4-FFF2-40B4-BE49-F238E27FC236}">
                <a16:creationId xmlns:a16="http://schemas.microsoft.com/office/drawing/2014/main" id="{CEC7A2BB-E03E-436B-ABA5-3EBC8FB406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 name="Straight Connector 23">
              <a:extLst>
                <a:ext uri="{FF2B5EF4-FFF2-40B4-BE49-F238E27FC236}">
                  <a16:creationId xmlns:a16="http://schemas.microsoft.com/office/drawing/2014/main" id="{A6DC0849-A033-4B02-97FE-B41AD9A866F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ADCA7D-864A-49AD-B820-102F220EA76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57E947-1347-4EB3-89EB-DF85D94E26D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B5FAB9-675C-4906-A39C-BCFD6892943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524971-DA3C-4B74-A99D-95CECD50C92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BDB683-BC6A-4522-82A5-C745720150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1560A9-0B55-472F-8261-6951E27C524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874A14-7926-47E8-947C-904C98B0E0F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E5598F-2EAC-49C0-B77B-95438A8EDD5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8993AC-196C-48AC-BCE3-3E71814D916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17F3CA-CF3E-4CD8-B001-2BDF09D7672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237402-E5C4-470B-955F-F3A88677651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15EAA5-98ED-4276-880E-4E3789CEAAB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7F94794-653E-45B6-811B-8081788A0ED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2DE38F-FC85-4274-8C84-8E75162E6A8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F14C3-798E-4C02-A6B4-165D003D721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53D4C15-2F93-446B-AF2D-82072EC01A2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09026E7-4EC6-47AE-A989-318A5CA6BA7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6DEDA5A-47AA-4ED0-897C-C0B1873B6F5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61821F-242E-4E40-B305-9048634C0FC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0734AE8-EEDD-4DCB-9723-087DC2ECC63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6DB511B-1563-4336-AFBB-D561A7C0B4B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5CEC4A9-4067-4D92-A28E-EE8152717CA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B783B25-A3A3-45C4-B04C-A116442505B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1178CD-3DE0-4C42-811C-7BC881FBF64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26C508-8BE5-4ACF-A219-09B5D995BF5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58DEC2-3409-477A-84B4-A5D297FB01B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EE3E226-6EDA-4FC4-B670-9590DD5CE7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C874A8-EE7F-4F92-AAEA-40B18D93916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3D647B-0C43-4C02-9BD2-A01859FD19D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6DE01B-DD35-4B52-A72E-57E60E22635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D37D588-7EDE-C997-AC8A-ADBA9FD14DBC}"/>
              </a:ext>
            </a:extLst>
          </p:cNvPr>
          <p:cNvSpPr>
            <a:spLocks noGrp="1"/>
          </p:cNvSpPr>
          <p:nvPr>
            <p:ph type="ctrTitle"/>
          </p:nvPr>
        </p:nvSpPr>
        <p:spPr>
          <a:xfrm>
            <a:off x="684225" y="746840"/>
            <a:ext cx="5402454" cy="2510445"/>
          </a:xfrm>
        </p:spPr>
        <p:txBody>
          <a:bodyPr>
            <a:normAutofit/>
          </a:bodyPr>
          <a:lstStyle/>
          <a:p>
            <a:pPr>
              <a:lnSpc>
                <a:spcPct val="90000"/>
              </a:lnSpc>
            </a:pPr>
            <a:r>
              <a:rPr lang="en-IN" sz="4600"/>
              <a:t>Services science &amp; Service Operational Management</a:t>
            </a:r>
          </a:p>
        </p:txBody>
      </p:sp>
      <p:sp>
        <p:nvSpPr>
          <p:cNvPr id="3" name="Subtitle 2">
            <a:extLst>
              <a:ext uri="{FF2B5EF4-FFF2-40B4-BE49-F238E27FC236}">
                <a16:creationId xmlns:a16="http://schemas.microsoft.com/office/drawing/2014/main" id="{7329DCA2-674B-0796-E959-1597E1BCE7A2}"/>
              </a:ext>
            </a:extLst>
          </p:cNvPr>
          <p:cNvSpPr>
            <a:spLocks noGrp="1"/>
          </p:cNvSpPr>
          <p:nvPr>
            <p:ph type="subTitle" idx="1"/>
          </p:nvPr>
        </p:nvSpPr>
        <p:spPr>
          <a:xfrm>
            <a:off x="684225" y="3425899"/>
            <a:ext cx="5185297" cy="2309737"/>
          </a:xfrm>
        </p:spPr>
        <p:txBody>
          <a:bodyPr>
            <a:normAutofit/>
          </a:bodyPr>
          <a:lstStyle/>
          <a:p>
            <a:r>
              <a:rPr lang="en-IN" dirty="0" smtClean="0"/>
              <a:t>School </a:t>
            </a:r>
            <a:r>
              <a:rPr lang="en-IN" dirty="0"/>
              <a:t>of Management</a:t>
            </a:r>
          </a:p>
          <a:p>
            <a:r>
              <a:rPr lang="en-IN" dirty="0"/>
              <a:t>SASTRA Deemed University</a:t>
            </a:r>
          </a:p>
        </p:txBody>
      </p:sp>
      <p:sp>
        <p:nvSpPr>
          <p:cNvPr id="56" name="Right Triangle 55">
            <a:extLst>
              <a:ext uri="{FF2B5EF4-FFF2-40B4-BE49-F238E27FC236}">
                <a16:creationId xmlns:a16="http://schemas.microsoft.com/office/drawing/2014/main" id="{218D3B53-4071-48E8-9CB1-4566DAFA0B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descr="Pink powder smoke">
            <a:extLst>
              <a:ext uri="{FF2B5EF4-FFF2-40B4-BE49-F238E27FC236}">
                <a16:creationId xmlns:a16="http://schemas.microsoft.com/office/drawing/2014/main" id="{ADB9D392-4C64-8A9B-9572-C208000EB957}"/>
              </a:ext>
            </a:extLst>
          </p:cNvPr>
          <p:cNvPicPr>
            <a:picLocks noChangeAspect="1"/>
          </p:cNvPicPr>
          <p:nvPr/>
        </p:nvPicPr>
        <p:blipFill rotWithShape="1">
          <a:blip r:embed="rId2"/>
          <a:srcRect l="15876" r="34146"/>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3014690020"/>
      </p:ext>
    </p:extLst>
  </p:cSld>
  <p:clrMapOvr>
    <a:masterClrMapping/>
  </p:clrMapOvr>
  <mc:AlternateContent xmlns:mc="http://schemas.openxmlformats.org/markup-compatibility/2006" xmlns:p14="http://schemas.microsoft.com/office/powerpoint/2010/main">
    <mc:Choice Requires="p14">
      <p:transition spd="slow" p14:dur="2000" advTm="5098"/>
    </mc:Choice>
    <mc:Fallback xmlns="">
      <p:transition spd="slow" advTm="5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5591A4A5-C00F-4B45-9735-FD2841BF348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7A16FDB6-C8B8-4BB9-B5F6-C9E7D1549AD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5D67BC-2831-45D1-804D-2B848B7FF61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254059-39EC-48CC-B948-9EE6B055175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3E0572-7D5E-4FAA-B67C-23A9C6D7155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5F1231-CF22-4258-B764-592B6CB8DC0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2C5387-42A2-4464-BF18-E70B0227B92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26F39D-AFC8-4FF6-9211-84AA7771762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812696-9AF7-4D2B-A041-80C015F33AA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6CB557-1E5B-4D2D-9330-8EB4AF7307C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3A4B30-3A15-4294-9BED-E7317857F06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7B8343-CDF9-4023-9FBF-F4ADE601B2A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B30BD5-639D-4F53-BC6C-2A8D0FFFE52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7E1947-04B8-4F0B-9E3C-FC4E26D618F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3EDB6D6-D309-48D4-87F4-AAED7C57C74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2E163F-B043-43B7-85CE-36F2136BAB3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6CB03C-E3B1-4D22-ABA3-986CC09FB30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9B41E31-EE5F-423F-8B88-3B56009A349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9D4FE6-B271-4427-8273-0B80EF13668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7D26D0-83A1-41B0-82E3-FB5D3E93EE7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E47C02-EBB8-4368-815C-FEDA23368DD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61DA55-8618-4048-A65A-41E072D9FF9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DFC058B-6608-4509-92E1-D4D0D5BD57A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E3652A3-36D6-4E0C-B7FB-52CD69E9CF9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F82BE6-B2D5-4FA1-98B4-1E0072C391E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CA553C-C7B8-4353-BC4C-D622087D6F1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F802227-5CA9-40B4-870E-495C7899C75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A19F9E-BB49-4808-8481-77F848C2F4F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53A57BE-F139-4C31-8201-477E20DD2A9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F800EC-2D85-47C7-BFB8-B146DD929C8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78BA6D-3F48-40B1-8227-830029B6286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21E6C45-0A76-456E-BDD6-3DCB6612622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3C541D4F-11C2-4F36-B2A3-AB9028F2A0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CF54296-2630-99E8-B948-64ADACD5543E}"/>
              </a:ext>
            </a:extLst>
          </p:cNvPr>
          <p:cNvSpPr>
            <a:spLocks noGrp="1"/>
          </p:cNvSpPr>
          <p:nvPr>
            <p:ph type="title"/>
          </p:nvPr>
        </p:nvSpPr>
        <p:spPr>
          <a:xfrm>
            <a:off x="691078" y="725951"/>
            <a:ext cx="4222725" cy="4159977"/>
          </a:xfrm>
        </p:spPr>
        <p:txBody>
          <a:bodyPr>
            <a:normAutofit/>
          </a:bodyPr>
          <a:lstStyle/>
          <a:p>
            <a:r>
              <a:rPr lang="en-IN" dirty="0"/>
              <a:t>Role of services in an economy</a:t>
            </a:r>
          </a:p>
        </p:txBody>
      </p:sp>
      <p:pic>
        <p:nvPicPr>
          <p:cNvPr id="5" name="Picture 4">
            <a:extLst>
              <a:ext uri="{FF2B5EF4-FFF2-40B4-BE49-F238E27FC236}">
                <a16:creationId xmlns:a16="http://schemas.microsoft.com/office/drawing/2014/main" id="{B9965022-A06A-3223-7FF2-E09445BBCCB2}"/>
              </a:ext>
            </a:extLst>
          </p:cNvPr>
          <p:cNvPicPr>
            <a:picLocks noChangeAspect="1"/>
          </p:cNvPicPr>
          <p:nvPr/>
        </p:nvPicPr>
        <p:blipFill>
          <a:blip r:embed="rId2"/>
          <a:stretch>
            <a:fillRect/>
          </a:stretch>
        </p:blipFill>
        <p:spPr>
          <a:xfrm>
            <a:off x="5106333" y="1211582"/>
            <a:ext cx="6401443" cy="4449583"/>
          </a:xfrm>
          <a:prstGeom prst="rect">
            <a:avLst/>
          </a:prstGeom>
        </p:spPr>
      </p:pic>
    </p:spTree>
    <p:extLst>
      <p:ext uri="{BB962C8B-B14F-4D97-AF65-F5344CB8AC3E}">
        <p14:creationId xmlns:p14="http://schemas.microsoft.com/office/powerpoint/2010/main" val="486096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040C-1822-7FE9-C546-A87B08E38A19}"/>
              </a:ext>
            </a:extLst>
          </p:cNvPr>
          <p:cNvSpPr>
            <a:spLocks noGrp="1"/>
          </p:cNvSpPr>
          <p:nvPr>
            <p:ph type="title"/>
          </p:nvPr>
        </p:nvSpPr>
        <p:spPr/>
        <p:txBody>
          <a:bodyPr/>
          <a:lstStyle/>
          <a:p>
            <a:r>
              <a:rPr lang="en-IN" dirty="0"/>
              <a:t>Indian Service Sector</a:t>
            </a:r>
          </a:p>
        </p:txBody>
      </p:sp>
      <p:sp>
        <p:nvSpPr>
          <p:cNvPr id="3" name="Content Placeholder 2">
            <a:extLst>
              <a:ext uri="{FF2B5EF4-FFF2-40B4-BE49-F238E27FC236}">
                <a16:creationId xmlns:a16="http://schemas.microsoft.com/office/drawing/2014/main" id="{152AD2ED-390B-CA4D-3218-2853B731C825}"/>
              </a:ext>
            </a:extLst>
          </p:cNvPr>
          <p:cNvSpPr>
            <a:spLocks noGrp="1"/>
          </p:cNvSpPr>
          <p:nvPr>
            <p:ph idx="1"/>
          </p:nvPr>
        </p:nvSpPr>
        <p:spPr/>
        <p:txBody>
          <a:bodyPr>
            <a:normAutofit lnSpcReduction="10000"/>
          </a:bodyPr>
          <a:lstStyle/>
          <a:p>
            <a:r>
              <a:rPr lang="en-US" b="0" i="0" dirty="0">
                <a:solidFill>
                  <a:srgbClr val="3C4852"/>
                </a:solidFill>
                <a:effectLst/>
                <a:latin typeface="AvertaStd"/>
              </a:rPr>
              <a:t> India has the fastest growing service sector in the whole world and India contributes about 66% to the Indian GDP.</a:t>
            </a:r>
          </a:p>
          <a:p>
            <a:pPr>
              <a:lnSpc>
                <a:spcPct val="107000"/>
              </a:lnSpc>
              <a:spcAft>
                <a:spcPts val="800"/>
              </a:spcAft>
            </a:pPr>
            <a:r>
              <a:rPr lang="en-IN" sz="1800" kern="100" dirty="0">
                <a:solidFill>
                  <a:srgbClr val="040C28"/>
                </a:solidFill>
                <a:effectLst/>
                <a:latin typeface="Arial" panose="020B0604020202020204" pitchFamily="34" charset="0"/>
                <a:ea typeface="Calibri" panose="020F0502020204030204" pitchFamily="34" charset="0"/>
                <a:cs typeface="Times New Roman" panose="02020603050405020304" pitchFamily="18" charset="0"/>
              </a:rPr>
              <a:t>Services trade accounts for nearly 40 percent of world trade.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solidFill>
                  <a:srgbClr val="4D5156"/>
                </a:solidFill>
                <a:effectLst/>
                <a:latin typeface="Arial" panose="020B0604020202020204" pitchFamily="34" charset="0"/>
                <a:ea typeface="Calibri" panose="020F0502020204030204" pitchFamily="34" charset="0"/>
                <a:cs typeface="Times New Roman" panose="02020603050405020304" pitchFamily="18" charset="0"/>
              </a:rPr>
              <a:t>The global services market size will grow from $13,978.41 billion in 2022 to </a:t>
            </a:r>
            <a:r>
              <a:rPr lang="en-IN" sz="1800" kern="100" dirty="0">
                <a:solidFill>
                  <a:srgbClr val="040C28"/>
                </a:solidFill>
                <a:effectLst/>
                <a:latin typeface="Arial" panose="020B0604020202020204" pitchFamily="34" charset="0"/>
                <a:ea typeface="Calibri" panose="020F0502020204030204" pitchFamily="34" charset="0"/>
                <a:cs typeface="Times New Roman" panose="02020603050405020304" pitchFamily="18" charset="0"/>
              </a:rPr>
              <a:t>$15,223.84 billion in 2023</a:t>
            </a:r>
            <a:r>
              <a:rPr lang="en-IN" sz="1800" kern="100" dirty="0">
                <a:solidFill>
                  <a:srgbClr val="4D5156"/>
                </a:solidFill>
                <a:effectLst/>
                <a:latin typeface="Arial" panose="020B0604020202020204" pitchFamily="34" charset="0"/>
                <a:ea typeface="Calibri" panose="020F0502020204030204" pitchFamily="34" charset="0"/>
                <a:cs typeface="Times New Roman" panose="02020603050405020304" pitchFamily="18" charset="0"/>
              </a:rPr>
              <a:t> at a compound annual growth rate (CAGR) of 8.9%.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b="0" i="0" dirty="0">
                <a:solidFill>
                  <a:srgbClr val="3C4852"/>
                </a:solidFill>
                <a:effectLst/>
                <a:latin typeface="AvertaStd"/>
              </a:rPr>
              <a:t>The service sector includes services like, banking and finance, IT and Technology, energy sector, education, logistics, export and import, Media, health care, telecommunication, storage and communication, hotel Industries, legal and law industry, business services, etc.</a:t>
            </a:r>
          </a:p>
          <a:p>
            <a:endParaRPr lang="en-IN" dirty="0"/>
          </a:p>
        </p:txBody>
      </p:sp>
    </p:spTree>
    <p:extLst>
      <p:ext uri="{BB962C8B-B14F-4D97-AF65-F5344CB8AC3E}">
        <p14:creationId xmlns:p14="http://schemas.microsoft.com/office/powerpoint/2010/main" val="97176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748618E9-EE2D-4864-9EEE-58939BD4FBB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056" name="Straight Connector 2055">
              <a:extLst>
                <a:ext uri="{FF2B5EF4-FFF2-40B4-BE49-F238E27FC236}">
                  <a16:creationId xmlns:a16="http://schemas.microsoft.com/office/drawing/2014/main" id="{317D1EC0-23FF-4FC8-B22D-E34878EAA4C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5AB929A7-258C-4469-AAB4-A67D713F7A8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58" name="Straight Connector 2057">
              <a:extLst>
                <a:ext uri="{FF2B5EF4-FFF2-40B4-BE49-F238E27FC236}">
                  <a16:creationId xmlns:a16="http://schemas.microsoft.com/office/drawing/2014/main" id="{DA635CDB-2D00-49D5-B26E-0694A25000C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B4288D7A-F857-418D-92F2-368E841B9F2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F1084F50-7F3C-4A4A-877E-FFD9EC7CD88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331E64C1-F4C0-4A94-B319-BB1A0A2450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63D8374-8052-417F-AB69-B97EAC43D51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C7750734-4D51-4019-A003-38A3DE49B43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71B693D1-DBA2-4D3B-9B37-D9EE8C4112F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1BCD3EA8-E4C0-4AF6-817F-F9F29157A49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7A170FB3-B397-4AC9-85FD-65388F26D90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BE5EC0B9-49C7-4777-AEC5-B5EF8DE4049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7902048B-30F7-4434-87A5-140F9BB4BEB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0500A6E2-A41C-4751-8A4E-9A0C5718D93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FC259517-7BE7-45F9-81C0-3A6362BF143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90652F56-7B71-42B2-AB68-22204A6DF17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1059830E-1C3D-4D42-8789-524971CB465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B53325A7-86D3-4B52-A7E3-ADDF408B406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6D53F46F-EC12-484C-A4E7-791E57687AC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464ED9CA-8950-47B8-A9ED-22B45CE15FB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E4429F7B-9FD7-438F-8ECA-3FCAD006180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0C558100-D455-4B41-890C-BCC898B2D16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F2886397-398A-4318-BE16-2CBAC1902F9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7D32A3A6-CE6E-4ABD-8522-2C8DC88C070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F9014C09-5B84-4798-8BDE-C80D76E67B8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2A29EB9E-ED9D-4C69-8A26-9A7A0A83056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AA2899F9-1795-416F-8F3D-26EEB684DB6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E3043474-8625-495C-BD06-3627FD286C5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D432CE47-7631-408E-8DDC-79EE378B70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B2C8832D-8B8D-4036-B913-2D363143274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1CCEFEAF-E87B-4FF2-A947-94CABAA0610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088" name="Right Triangle 2087">
            <a:extLst>
              <a:ext uri="{FF2B5EF4-FFF2-40B4-BE49-F238E27FC236}">
                <a16:creationId xmlns:a16="http://schemas.microsoft.com/office/drawing/2014/main" id="{2437C4A8-8E3A-4ADA-93B9-64737CE1AB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90" name="Rectangle 2089">
            <a:extLst>
              <a:ext uri="{FF2B5EF4-FFF2-40B4-BE49-F238E27FC236}">
                <a16:creationId xmlns:a16="http://schemas.microsoft.com/office/drawing/2014/main" id="{13B6DAC6-0186-4D62-AD69-90B9C0411E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92" name="Group 2091">
            <a:extLst>
              <a:ext uri="{FF2B5EF4-FFF2-40B4-BE49-F238E27FC236}">
                <a16:creationId xmlns:a16="http://schemas.microsoft.com/office/drawing/2014/main" id="{A0297160-077C-4B0C-9F1E-6519CEDB84C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093" name="Straight Connector 2092">
              <a:extLst>
                <a:ext uri="{FF2B5EF4-FFF2-40B4-BE49-F238E27FC236}">
                  <a16:creationId xmlns:a16="http://schemas.microsoft.com/office/drawing/2014/main" id="{31F77CDE-CC8E-40E6-8745-8D7CB6208F8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94" name="Straight Connector 2093">
              <a:extLst>
                <a:ext uri="{FF2B5EF4-FFF2-40B4-BE49-F238E27FC236}">
                  <a16:creationId xmlns:a16="http://schemas.microsoft.com/office/drawing/2014/main" id="{83FCA172-142C-4352-A938-33B43EC3BEA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95" name="Straight Connector 2094">
              <a:extLst>
                <a:ext uri="{FF2B5EF4-FFF2-40B4-BE49-F238E27FC236}">
                  <a16:creationId xmlns:a16="http://schemas.microsoft.com/office/drawing/2014/main" id="{253BB53B-6660-4F6B-8C3C-4EAA148CFFD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96" name="Straight Connector 2095">
              <a:extLst>
                <a:ext uri="{FF2B5EF4-FFF2-40B4-BE49-F238E27FC236}">
                  <a16:creationId xmlns:a16="http://schemas.microsoft.com/office/drawing/2014/main" id="{921D1E67-3038-4399-8F14-244731FAE31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97" name="Straight Connector 2096">
              <a:extLst>
                <a:ext uri="{FF2B5EF4-FFF2-40B4-BE49-F238E27FC236}">
                  <a16:creationId xmlns:a16="http://schemas.microsoft.com/office/drawing/2014/main" id="{B9A17FB9-5481-4E6D-A157-C4A1D8F2974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98" name="Straight Connector 2097">
              <a:extLst>
                <a:ext uri="{FF2B5EF4-FFF2-40B4-BE49-F238E27FC236}">
                  <a16:creationId xmlns:a16="http://schemas.microsoft.com/office/drawing/2014/main" id="{9B5B4D4B-6074-48B5-B7D7-5B22BDC2AD8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99" name="Straight Connector 2098">
              <a:extLst>
                <a:ext uri="{FF2B5EF4-FFF2-40B4-BE49-F238E27FC236}">
                  <a16:creationId xmlns:a16="http://schemas.microsoft.com/office/drawing/2014/main" id="{DFE68CF5-4975-4F0E-98F8-E40F12E8FEA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0" name="Straight Connector 2099">
              <a:extLst>
                <a:ext uri="{FF2B5EF4-FFF2-40B4-BE49-F238E27FC236}">
                  <a16:creationId xmlns:a16="http://schemas.microsoft.com/office/drawing/2014/main" id="{B63AD0D6-BFAB-41EE-A0DD-BFEB6844D11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1" name="Straight Connector 2100">
              <a:extLst>
                <a:ext uri="{FF2B5EF4-FFF2-40B4-BE49-F238E27FC236}">
                  <a16:creationId xmlns:a16="http://schemas.microsoft.com/office/drawing/2014/main" id="{A7EA9615-8E94-4E0C-BAF0-C52132326CD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2" name="Straight Connector 2101">
              <a:extLst>
                <a:ext uri="{FF2B5EF4-FFF2-40B4-BE49-F238E27FC236}">
                  <a16:creationId xmlns:a16="http://schemas.microsoft.com/office/drawing/2014/main" id="{96A76D71-0BE7-402F-BF24-CB0154E2A00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3" name="Straight Connector 2102">
              <a:extLst>
                <a:ext uri="{FF2B5EF4-FFF2-40B4-BE49-F238E27FC236}">
                  <a16:creationId xmlns:a16="http://schemas.microsoft.com/office/drawing/2014/main" id="{8B18C09B-8FB5-4D88-B4FF-2090E7818FE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4" name="Straight Connector 2103">
              <a:extLst>
                <a:ext uri="{FF2B5EF4-FFF2-40B4-BE49-F238E27FC236}">
                  <a16:creationId xmlns:a16="http://schemas.microsoft.com/office/drawing/2014/main" id="{3A06FA18-2473-40B2-8AE0-DEDDC5E9A37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5" name="Straight Connector 2104">
              <a:extLst>
                <a:ext uri="{FF2B5EF4-FFF2-40B4-BE49-F238E27FC236}">
                  <a16:creationId xmlns:a16="http://schemas.microsoft.com/office/drawing/2014/main" id="{F187746C-FE57-4160-B924-6B283B3323D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6" name="Straight Connector 2105">
              <a:extLst>
                <a:ext uri="{FF2B5EF4-FFF2-40B4-BE49-F238E27FC236}">
                  <a16:creationId xmlns:a16="http://schemas.microsoft.com/office/drawing/2014/main" id="{D7337AAE-EB93-4FBD-9904-03664126075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7" name="Straight Connector 2106">
              <a:extLst>
                <a:ext uri="{FF2B5EF4-FFF2-40B4-BE49-F238E27FC236}">
                  <a16:creationId xmlns:a16="http://schemas.microsoft.com/office/drawing/2014/main" id="{D6FA7169-C5DB-4F02-935F-AA39EDA4B74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8" name="Straight Connector 2107">
              <a:extLst>
                <a:ext uri="{FF2B5EF4-FFF2-40B4-BE49-F238E27FC236}">
                  <a16:creationId xmlns:a16="http://schemas.microsoft.com/office/drawing/2014/main" id="{A4195B93-DBB3-4197-8D91-A786D4753A9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09" name="Straight Connector 2108">
              <a:extLst>
                <a:ext uri="{FF2B5EF4-FFF2-40B4-BE49-F238E27FC236}">
                  <a16:creationId xmlns:a16="http://schemas.microsoft.com/office/drawing/2014/main" id="{3F2FF9EB-46CC-4A22-AF8A-9D11BC9666E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0" name="Straight Connector 2109">
              <a:extLst>
                <a:ext uri="{FF2B5EF4-FFF2-40B4-BE49-F238E27FC236}">
                  <a16:creationId xmlns:a16="http://schemas.microsoft.com/office/drawing/2014/main" id="{2631DADE-538C-4EA4-9D90-3AED82E01BE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1" name="Straight Connector 2110">
              <a:extLst>
                <a:ext uri="{FF2B5EF4-FFF2-40B4-BE49-F238E27FC236}">
                  <a16:creationId xmlns:a16="http://schemas.microsoft.com/office/drawing/2014/main" id="{035A7E2F-77A0-48A1-A881-1A12940D8F0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2" name="Straight Connector 2111">
              <a:extLst>
                <a:ext uri="{FF2B5EF4-FFF2-40B4-BE49-F238E27FC236}">
                  <a16:creationId xmlns:a16="http://schemas.microsoft.com/office/drawing/2014/main" id="{5AC39BAD-DB08-4260-BCE5-4E1FB09A442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3" name="Straight Connector 2112">
              <a:extLst>
                <a:ext uri="{FF2B5EF4-FFF2-40B4-BE49-F238E27FC236}">
                  <a16:creationId xmlns:a16="http://schemas.microsoft.com/office/drawing/2014/main" id="{468F31ED-A97B-4A9A-9F56-221FFB7A317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4" name="Straight Connector 2113">
              <a:extLst>
                <a:ext uri="{FF2B5EF4-FFF2-40B4-BE49-F238E27FC236}">
                  <a16:creationId xmlns:a16="http://schemas.microsoft.com/office/drawing/2014/main" id="{F362574E-3A61-4C31-915F-F541B7BE084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5" name="Straight Connector 2114">
              <a:extLst>
                <a:ext uri="{FF2B5EF4-FFF2-40B4-BE49-F238E27FC236}">
                  <a16:creationId xmlns:a16="http://schemas.microsoft.com/office/drawing/2014/main" id="{132BD431-3E1E-4528-AC59-5A23CE4CBA3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6" name="Straight Connector 2115">
              <a:extLst>
                <a:ext uri="{FF2B5EF4-FFF2-40B4-BE49-F238E27FC236}">
                  <a16:creationId xmlns:a16="http://schemas.microsoft.com/office/drawing/2014/main" id="{7DE7131F-209C-4427-96DA-26E0E973EE4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7" name="Straight Connector 2116">
              <a:extLst>
                <a:ext uri="{FF2B5EF4-FFF2-40B4-BE49-F238E27FC236}">
                  <a16:creationId xmlns:a16="http://schemas.microsoft.com/office/drawing/2014/main" id="{3283DFDB-6A1C-41B8-B590-9660646991E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8" name="Straight Connector 2117">
              <a:extLst>
                <a:ext uri="{FF2B5EF4-FFF2-40B4-BE49-F238E27FC236}">
                  <a16:creationId xmlns:a16="http://schemas.microsoft.com/office/drawing/2014/main" id="{1DA3D6B3-30E3-4C45-A709-4F775DB8467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19" name="Straight Connector 2118">
              <a:extLst>
                <a:ext uri="{FF2B5EF4-FFF2-40B4-BE49-F238E27FC236}">
                  <a16:creationId xmlns:a16="http://schemas.microsoft.com/office/drawing/2014/main" id="{8F481924-9C4A-4A91-8AB4-D796F33D736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20" name="Straight Connector 2119">
              <a:extLst>
                <a:ext uri="{FF2B5EF4-FFF2-40B4-BE49-F238E27FC236}">
                  <a16:creationId xmlns:a16="http://schemas.microsoft.com/office/drawing/2014/main" id="{53787DCF-DA69-4379-94AB-C361DF32605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21" name="Straight Connector 2120">
              <a:extLst>
                <a:ext uri="{FF2B5EF4-FFF2-40B4-BE49-F238E27FC236}">
                  <a16:creationId xmlns:a16="http://schemas.microsoft.com/office/drawing/2014/main" id="{753DC9D9-196D-4C02-982F-935945BD57C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22" name="Straight Connector 2121">
              <a:extLst>
                <a:ext uri="{FF2B5EF4-FFF2-40B4-BE49-F238E27FC236}">
                  <a16:creationId xmlns:a16="http://schemas.microsoft.com/office/drawing/2014/main" id="{E2AF9976-A85B-4FAC-ACA0-7B4F06D180B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23" name="Straight Connector 2122">
              <a:extLst>
                <a:ext uri="{FF2B5EF4-FFF2-40B4-BE49-F238E27FC236}">
                  <a16:creationId xmlns:a16="http://schemas.microsoft.com/office/drawing/2014/main" id="{BFD38ACD-F4A1-4970-BE99-87B0A04829F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125" name="Right Triangle 2124">
            <a:extLst>
              <a:ext uri="{FF2B5EF4-FFF2-40B4-BE49-F238E27FC236}">
                <a16:creationId xmlns:a16="http://schemas.microsoft.com/office/drawing/2014/main" id="{429C64BC-8915-422E-9361-EE04C48FFD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1028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06799E6-5133-0E0B-6D6B-FF1EC928C29C}"/>
              </a:ext>
            </a:extLst>
          </p:cNvPr>
          <p:cNvSpPr>
            <a:spLocks noGrp="1"/>
          </p:cNvSpPr>
          <p:nvPr>
            <p:ph type="title"/>
          </p:nvPr>
        </p:nvSpPr>
        <p:spPr>
          <a:xfrm>
            <a:off x="691078" y="722903"/>
            <a:ext cx="3930417" cy="2479772"/>
          </a:xfrm>
        </p:spPr>
        <p:txBody>
          <a:bodyPr vert="horz" lIns="91440" tIns="45720" rIns="91440" bIns="45720" rtlCol="0" anchor="b">
            <a:normAutofit/>
          </a:bodyPr>
          <a:lstStyle/>
          <a:p>
            <a:r>
              <a:rPr lang="en-US" sz="5400"/>
              <a:t>Nature of Services</a:t>
            </a:r>
          </a:p>
        </p:txBody>
      </p:sp>
      <p:pic>
        <p:nvPicPr>
          <p:cNvPr id="2050" name="Picture 2" descr="BBA + MBA Students - Difference between Goods and Services. | Facebook">
            <a:extLst>
              <a:ext uri="{FF2B5EF4-FFF2-40B4-BE49-F238E27FC236}">
                <a16:creationId xmlns:a16="http://schemas.microsoft.com/office/drawing/2014/main" id="{86E2F3BC-68BE-2261-980A-8C664C2722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886069" y="1342897"/>
            <a:ext cx="7718608" cy="5249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413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AB1B-ED4A-97EF-F6A6-92B31FFA6249}"/>
              </a:ext>
            </a:extLst>
          </p:cNvPr>
          <p:cNvSpPr>
            <a:spLocks noGrp="1"/>
          </p:cNvSpPr>
          <p:nvPr>
            <p:ph type="title"/>
          </p:nvPr>
        </p:nvSpPr>
        <p:spPr/>
        <p:txBody>
          <a:bodyPr/>
          <a:lstStyle/>
          <a:p>
            <a:r>
              <a:rPr lang="en-IN" dirty="0"/>
              <a:t>Special characteristics of Services</a:t>
            </a:r>
          </a:p>
        </p:txBody>
      </p:sp>
      <p:sp>
        <p:nvSpPr>
          <p:cNvPr id="3" name="Content Placeholder 2">
            <a:extLst>
              <a:ext uri="{FF2B5EF4-FFF2-40B4-BE49-F238E27FC236}">
                <a16:creationId xmlns:a16="http://schemas.microsoft.com/office/drawing/2014/main" id="{2D7D65DD-8276-AF94-A335-191FC83040ED}"/>
              </a:ext>
            </a:extLst>
          </p:cNvPr>
          <p:cNvSpPr>
            <a:spLocks noGrp="1"/>
          </p:cNvSpPr>
          <p:nvPr>
            <p:ph idx="1"/>
          </p:nvPr>
        </p:nvSpPr>
        <p:spPr/>
        <p:txBody>
          <a:bodyPr/>
          <a:lstStyle/>
          <a:p>
            <a:r>
              <a:rPr lang="en-IN" dirty="0"/>
              <a:t>Intangibility</a:t>
            </a:r>
          </a:p>
          <a:p>
            <a:r>
              <a:rPr lang="en-IN" dirty="0"/>
              <a:t>Inseparability of production and consumption</a:t>
            </a:r>
          </a:p>
          <a:p>
            <a:r>
              <a:rPr lang="en-IN" dirty="0"/>
              <a:t>Variability (variety/choice)</a:t>
            </a:r>
          </a:p>
          <a:p>
            <a:r>
              <a:rPr lang="en-IN" dirty="0"/>
              <a:t>Perishability</a:t>
            </a:r>
          </a:p>
        </p:txBody>
      </p:sp>
    </p:spTree>
    <p:extLst>
      <p:ext uri="{BB962C8B-B14F-4D97-AF65-F5344CB8AC3E}">
        <p14:creationId xmlns:p14="http://schemas.microsoft.com/office/powerpoint/2010/main" val="453811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4 Characteristics of Service: Intangibility, Inseparability, Variability,  Perishability">
            <a:extLst>
              <a:ext uri="{FF2B5EF4-FFF2-40B4-BE49-F238E27FC236}">
                <a16:creationId xmlns:a16="http://schemas.microsoft.com/office/drawing/2014/main" id="{6F2EABA8-EAFA-EDFE-C9A5-264D056B7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79" y="725952"/>
            <a:ext cx="8255973" cy="5534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466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8340-047C-A101-0E16-08958EA9BD1B}"/>
              </a:ext>
            </a:extLst>
          </p:cNvPr>
          <p:cNvSpPr>
            <a:spLocks noGrp="1"/>
          </p:cNvSpPr>
          <p:nvPr>
            <p:ph type="title"/>
          </p:nvPr>
        </p:nvSpPr>
        <p:spPr/>
        <p:txBody>
          <a:bodyPr/>
          <a:lstStyle/>
          <a:p>
            <a:r>
              <a:rPr lang="en-IN" dirty="0"/>
              <a:t>Lack of Ownership in Services</a:t>
            </a:r>
          </a:p>
        </p:txBody>
      </p:sp>
      <p:sp>
        <p:nvSpPr>
          <p:cNvPr id="3" name="Content Placeholder 2">
            <a:extLst>
              <a:ext uri="{FF2B5EF4-FFF2-40B4-BE49-F238E27FC236}">
                <a16:creationId xmlns:a16="http://schemas.microsoft.com/office/drawing/2014/main" id="{E0F0BEA4-0F59-D7AE-A7B8-E09BAA67347C}"/>
              </a:ext>
            </a:extLst>
          </p:cNvPr>
          <p:cNvSpPr>
            <a:spLocks noGrp="1"/>
          </p:cNvSpPr>
          <p:nvPr>
            <p:ph idx="1"/>
          </p:nvPr>
        </p:nvSpPr>
        <p:spPr/>
        <p:txBody>
          <a:bodyPr/>
          <a:lstStyle/>
          <a:p>
            <a:r>
              <a:rPr lang="en-IN" dirty="0"/>
              <a:t>It refers to the fact that you cannot own and store a service like a product</a:t>
            </a:r>
          </a:p>
          <a:p>
            <a:r>
              <a:rPr lang="en-IN" dirty="0"/>
              <a:t>Services are used or hired for a period of time.</a:t>
            </a:r>
          </a:p>
          <a:p>
            <a:endParaRPr lang="en-IN" dirty="0"/>
          </a:p>
          <a:p>
            <a:endParaRPr lang="en-IN" dirty="0"/>
          </a:p>
        </p:txBody>
      </p:sp>
      <p:pic>
        <p:nvPicPr>
          <p:cNvPr id="4104" name="Picture 8" descr="Flight Tickets">
            <a:extLst>
              <a:ext uri="{FF2B5EF4-FFF2-40B4-BE49-F238E27FC236}">
                <a16:creationId xmlns:a16="http://schemas.microsoft.com/office/drawing/2014/main" id="{839F07A2-7721-8571-09EF-2520EBB32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199" y="3780912"/>
            <a:ext cx="253365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Fresh Onion, 1kg : Amazon.in: Grocery &amp; Gourmet Foods">
            <a:extLst>
              <a:ext uri="{FF2B5EF4-FFF2-40B4-BE49-F238E27FC236}">
                <a16:creationId xmlns:a16="http://schemas.microsoft.com/office/drawing/2014/main" id="{746FBC10-2F47-79A2-F3D5-A599357B9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224" y="3661482"/>
            <a:ext cx="2039083" cy="203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203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E2D1-7E06-2E24-57FE-BB7B52CC2B2A}"/>
              </a:ext>
            </a:extLst>
          </p:cNvPr>
          <p:cNvSpPr>
            <a:spLocks noGrp="1"/>
          </p:cNvSpPr>
          <p:nvPr>
            <p:ph type="title"/>
          </p:nvPr>
        </p:nvSpPr>
        <p:spPr/>
        <p:txBody>
          <a:bodyPr/>
          <a:lstStyle/>
          <a:p>
            <a:r>
              <a:rPr lang="en-IN" dirty="0"/>
              <a:t>Intangibility of services</a:t>
            </a:r>
          </a:p>
        </p:txBody>
      </p:sp>
      <p:sp>
        <p:nvSpPr>
          <p:cNvPr id="3" name="Content Placeholder 2">
            <a:extLst>
              <a:ext uri="{FF2B5EF4-FFF2-40B4-BE49-F238E27FC236}">
                <a16:creationId xmlns:a16="http://schemas.microsoft.com/office/drawing/2014/main" id="{0134352E-DC71-EC1D-E424-F7DCF983F9F7}"/>
              </a:ext>
            </a:extLst>
          </p:cNvPr>
          <p:cNvSpPr>
            <a:spLocks noGrp="1"/>
          </p:cNvSpPr>
          <p:nvPr>
            <p:ph idx="1"/>
          </p:nvPr>
        </p:nvSpPr>
        <p:spPr/>
        <p:txBody>
          <a:bodyPr/>
          <a:lstStyle/>
          <a:p>
            <a:r>
              <a:rPr lang="en-IN" dirty="0"/>
              <a:t>It refers to the total lack of perception of a service’s </a:t>
            </a:r>
          </a:p>
          <a:p>
            <a:pPr marL="0" indent="0">
              <a:buNone/>
            </a:pPr>
            <a:r>
              <a:rPr lang="en-IN" dirty="0"/>
              <a:t>characteristics before and (often) after it is performed.</a:t>
            </a:r>
          </a:p>
          <a:p>
            <a:r>
              <a:rPr lang="en-IN" dirty="0"/>
              <a:t>The term was first used in 1963 (Regan)</a:t>
            </a:r>
          </a:p>
          <a:p>
            <a:r>
              <a:rPr lang="en-IN" dirty="0"/>
              <a:t>It is the most radical characteristic of services , </a:t>
            </a:r>
          </a:p>
          <a:p>
            <a:pPr marL="0" indent="0">
              <a:buNone/>
            </a:pPr>
            <a:r>
              <a:rPr lang="en-IN" dirty="0"/>
              <a:t>from which the others emanate.</a:t>
            </a:r>
          </a:p>
        </p:txBody>
      </p:sp>
      <p:pic>
        <p:nvPicPr>
          <p:cNvPr id="5" name="Picture 4">
            <a:extLst>
              <a:ext uri="{FF2B5EF4-FFF2-40B4-BE49-F238E27FC236}">
                <a16:creationId xmlns:a16="http://schemas.microsoft.com/office/drawing/2014/main" id="{81248833-71E8-EB00-902C-13B4805B2DA0}"/>
              </a:ext>
            </a:extLst>
          </p:cNvPr>
          <p:cNvPicPr>
            <a:picLocks noChangeAspect="1"/>
          </p:cNvPicPr>
          <p:nvPr/>
        </p:nvPicPr>
        <p:blipFill>
          <a:blip r:embed="rId2"/>
          <a:stretch>
            <a:fillRect/>
          </a:stretch>
        </p:blipFill>
        <p:spPr>
          <a:xfrm>
            <a:off x="7558350" y="2360772"/>
            <a:ext cx="2505425" cy="3543795"/>
          </a:xfrm>
          <a:prstGeom prst="rect">
            <a:avLst/>
          </a:prstGeom>
        </p:spPr>
      </p:pic>
    </p:spTree>
    <p:extLst>
      <p:ext uri="{BB962C8B-B14F-4D97-AF65-F5344CB8AC3E}">
        <p14:creationId xmlns:p14="http://schemas.microsoft.com/office/powerpoint/2010/main" val="3361009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C922-77BA-B400-ADA5-4B0BBD69C0C8}"/>
              </a:ext>
            </a:extLst>
          </p:cNvPr>
          <p:cNvSpPr>
            <a:spLocks noGrp="1"/>
          </p:cNvSpPr>
          <p:nvPr>
            <p:ph type="title"/>
          </p:nvPr>
        </p:nvSpPr>
        <p:spPr/>
        <p:txBody>
          <a:bodyPr/>
          <a:lstStyle/>
          <a:p>
            <a:r>
              <a:rPr lang="en-IN" dirty="0"/>
              <a:t>Intangibility of services</a:t>
            </a:r>
          </a:p>
        </p:txBody>
      </p:sp>
      <p:sp>
        <p:nvSpPr>
          <p:cNvPr id="3" name="Content Placeholder 2">
            <a:extLst>
              <a:ext uri="{FF2B5EF4-FFF2-40B4-BE49-F238E27FC236}">
                <a16:creationId xmlns:a16="http://schemas.microsoft.com/office/drawing/2014/main" id="{25789DC2-BA72-EB8A-7988-BE67F8992372}"/>
              </a:ext>
            </a:extLst>
          </p:cNvPr>
          <p:cNvSpPr>
            <a:spLocks noGrp="1"/>
          </p:cNvSpPr>
          <p:nvPr>
            <p:ph idx="1"/>
          </p:nvPr>
        </p:nvSpPr>
        <p:spPr/>
        <p:txBody>
          <a:bodyPr/>
          <a:lstStyle/>
          <a:p>
            <a:r>
              <a:rPr lang="en-IN" dirty="0"/>
              <a:t>Requires great marketing skills in ‘</a:t>
            </a:r>
            <a:r>
              <a:rPr lang="en-IN" dirty="0" err="1"/>
              <a:t>tangibilising</a:t>
            </a:r>
            <a:r>
              <a:rPr lang="en-IN" dirty="0"/>
              <a:t>’ intangible offerings, </a:t>
            </a:r>
            <a:r>
              <a:rPr lang="en-IN" dirty="0" err="1"/>
              <a:t>i.e</a:t>
            </a:r>
            <a:r>
              <a:rPr lang="en-IN" dirty="0"/>
              <a:t> in surrounding them with ‘hard’ peripheral attributes.</a:t>
            </a:r>
          </a:p>
          <a:p>
            <a:r>
              <a:rPr lang="en-IN" dirty="0"/>
              <a:t>Technical superiority and long term vision in new service development, in order to protect a service from its non- patentability</a:t>
            </a:r>
          </a:p>
          <a:p>
            <a:r>
              <a:rPr lang="en-IN" dirty="0"/>
              <a:t>Special pricing know-how, </a:t>
            </a:r>
            <a:r>
              <a:rPr lang="en-IN" dirty="0" err="1"/>
              <a:t>i.e</a:t>
            </a:r>
            <a:r>
              <a:rPr lang="en-IN" dirty="0"/>
              <a:t> what is the cost of a service?</a:t>
            </a:r>
          </a:p>
          <a:p>
            <a:r>
              <a:rPr lang="en-IN" dirty="0"/>
              <a:t>Creative communication skills </a:t>
            </a:r>
            <a:r>
              <a:rPr lang="en-IN" dirty="0" err="1"/>
              <a:t>i.e</a:t>
            </a:r>
            <a:r>
              <a:rPr lang="en-IN" dirty="0"/>
              <a:t> what message to communicate?</a:t>
            </a:r>
          </a:p>
        </p:txBody>
      </p:sp>
    </p:spTree>
    <p:extLst>
      <p:ext uri="{BB962C8B-B14F-4D97-AF65-F5344CB8AC3E}">
        <p14:creationId xmlns:p14="http://schemas.microsoft.com/office/powerpoint/2010/main" val="1404583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B008-3103-1E13-AD55-32E08322531E}"/>
              </a:ext>
            </a:extLst>
          </p:cNvPr>
          <p:cNvSpPr>
            <a:spLocks noGrp="1"/>
          </p:cNvSpPr>
          <p:nvPr>
            <p:ph type="title"/>
          </p:nvPr>
        </p:nvSpPr>
        <p:spPr/>
        <p:txBody>
          <a:bodyPr/>
          <a:lstStyle/>
          <a:p>
            <a:r>
              <a:rPr lang="en-IN" dirty="0"/>
              <a:t>Intangibility of services</a:t>
            </a:r>
          </a:p>
        </p:txBody>
      </p:sp>
      <p:sp>
        <p:nvSpPr>
          <p:cNvPr id="3" name="Content Placeholder 2">
            <a:extLst>
              <a:ext uri="{FF2B5EF4-FFF2-40B4-BE49-F238E27FC236}">
                <a16:creationId xmlns:a16="http://schemas.microsoft.com/office/drawing/2014/main" id="{5CBA5F88-A662-2558-0604-0608C015D5B1}"/>
              </a:ext>
            </a:extLst>
          </p:cNvPr>
          <p:cNvSpPr>
            <a:spLocks noGrp="1"/>
          </p:cNvSpPr>
          <p:nvPr>
            <p:ph idx="1"/>
          </p:nvPr>
        </p:nvSpPr>
        <p:spPr/>
        <p:txBody>
          <a:bodyPr/>
          <a:lstStyle/>
          <a:p>
            <a:r>
              <a:rPr lang="en-IN" dirty="0"/>
              <a:t>Criticism to the distinguishing power of intangibility</a:t>
            </a:r>
          </a:p>
          <a:p>
            <a:r>
              <a:rPr lang="en-IN" dirty="0"/>
              <a:t>Increasing knowledge and repeated use of services nullifies intangibility</a:t>
            </a:r>
          </a:p>
          <a:p>
            <a:r>
              <a:rPr lang="en-IN" dirty="0"/>
              <a:t>The inability of customers to physically evaluate services is also the case in some goods.</a:t>
            </a:r>
          </a:p>
          <a:p>
            <a:r>
              <a:rPr lang="en-IN" dirty="0"/>
              <a:t>Many goods have intangible elements too</a:t>
            </a:r>
          </a:p>
          <a:p>
            <a:r>
              <a:rPr lang="en-IN" dirty="0"/>
              <a:t>Picture of beach</a:t>
            </a:r>
          </a:p>
          <a:p>
            <a:r>
              <a:rPr lang="en-IN" dirty="0"/>
              <a:t>perceptions</a:t>
            </a:r>
          </a:p>
          <a:p>
            <a:endParaRPr lang="en-IN" dirty="0"/>
          </a:p>
        </p:txBody>
      </p:sp>
    </p:spTree>
    <p:extLst>
      <p:ext uri="{BB962C8B-B14F-4D97-AF65-F5344CB8AC3E}">
        <p14:creationId xmlns:p14="http://schemas.microsoft.com/office/powerpoint/2010/main" val="2329231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3C7B-E584-71FB-58D4-5B3BC716A7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4A1FCB-BF9A-049A-A2F7-000B5C01EA3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AB99C20-6CF8-3623-AA5C-E9EE425B8326}"/>
              </a:ext>
            </a:extLst>
          </p:cNvPr>
          <p:cNvPicPr>
            <a:picLocks noChangeAspect="1"/>
          </p:cNvPicPr>
          <p:nvPr/>
        </p:nvPicPr>
        <p:blipFill>
          <a:blip r:embed="rId2"/>
          <a:stretch>
            <a:fillRect/>
          </a:stretch>
        </p:blipFill>
        <p:spPr>
          <a:xfrm>
            <a:off x="691079" y="651663"/>
            <a:ext cx="10325000" cy="5252904"/>
          </a:xfrm>
          <a:prstGeom prst="rect">
            <a:avLst/>
          </a:prstGeom>
        </p:spPr>
      </p:pic>
    </p:spTree>
    <p:extLst>
      <p:ext uri="{BB962C8B-B14F-4D97-AF65-F5344CB8AC3E}">
        <p14:creationId xmlns:p14="http://schemas.microsoft.com/office/powerpoint/2010/main" val="771448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618E9-EE2D-4864-9EEE-58939BD4FBB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317D1EC0-23FF-4FC8-B22D-E34878EAA4C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B929A7-258C-4469-AAB4-A67D713F7A8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635CDB-2D00-49D5-B26E-0694A25000C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288D7A-F857-418D-92F2-368E841B9F2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1084F50-7F3C-4A4A-877E-FFD9EC7CD88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1E64C1-F4C0-4A94-B319-BB1A0A2450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3D8374-8052-417F-AB69-B97EAC43D51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7750734-4D51-4019-A003-38A3DE49B43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B693D1-DBA2-4D3B-9B37-D9EE8C4112F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D3EA8-E4C0-4AF6-817F-F9F29157A49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A170FB3-B397-4AC9-85FD-65388F26D90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EC0B9-49C7-4777-AEC5-B5EF8DE4049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02048B-30F7-4434-87A5-140F9BB4BEB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00A6E2-A41C-4751-8A4E-9A0C5718D93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259517-7BE7-45F9-81C0-3A6362BF143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652F56-7B71-42B2-AB68-22204A6DF17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59830E-1C3D-4D42-8789-524971CB465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3325A7-86D3-4B52-A7E3-ADDF408B406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53F46F-EC12-484C-A4E7-791E57687AC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4ED9CA-8950-47B8-A9ED-22B45CE15FB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429F7B-9FD7-438F-8ECA-3FCAD006180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558100-D455-4B41-890C-BCC898B2D16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886397-398A-4318-BE16-2CBAC1902F9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32A3A6-CE6E-4ABD-8522-2C8DC88C070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9014C09-5B84-4798-8BDE-C80D76E67B8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29EB9E-ED9D-4C69-8A26-9A7A0A83056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2899F9-1795-416F-8F3D-26EEB684DB6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3043474-8625-495C-BD06-3627FD286C5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32CE47-7631-408E-8DDC-79EE378B70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C8832D-8B8D-4036-B913-2D363143274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CCEFEAF-E87B-4FF2-A947-94CABAA0610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Right Triangle 41">
            <a:extLst>
              <a:ext uri="{FF2B5EF4-FFF2-40B4-BE49-F238E27FC236}">
                <a16:creationId xmlns:a16="http://schemas.microsoft.com/office/drawing/2014/main" id="{2437C4A8-8E3A-4ADA-93B9-64737CE1AB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4" name="Rectangle 43">
            <a:extLst>
              <a:ext uri="{FF2B5EF4-FFF2-40B4-BE49-F238E27FC236}">
                <a16:creationId xmlns:a16="http://schemas.microsoft.com/office/drawing/2014/main" id="{4187D111-0A9D-421B-84EB-FC5811C3A9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6" name="Group 45">
            <a:extLst>
              <a:ext uri="{FF2B5EF4-FFF2-40B4-BE49-F238E27FC236}">
                <a16:creationId xmlns:a16="http://schemas.microsoft.com/office/drawing/2014/main" id="{CEC7A2BB-E03E-436B-ABA5-3EBC8FB406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7" name="Straight Connector 46">
              <a:extLst>
                <a:ext uri="{FF2B5EF4-FFF2-40B4-BE49-F238E27FC236}">
                  <a16:creationId xmlns:a16="http://schemas.microsoft.com/office/drawing/2014/main" id="{A6DC0849-A033-4B02-97FE-B41AD9A866F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ADCA7D-864A-49AD-B820-102F220EA76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957E947-1347-4EB3-89EB-DF85D94E26D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B5FAB9-675C-4906-A39C-BCFD6892943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C524971-DA3C-4B74-A99D-95CECD50C92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DBDB683-BC6A-4522-82A5-C745720150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1560A9-0B55-472F-8261-6951E27C524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D874A14-7926-47E8-947C-904C98B0E0F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E5598F-2EAC-49C0-B77B-95438A8EDD5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8993AC-196C-48AC-BCE3-3E71814D916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517F3CA-CF3E-4CD8-B001-2BDF09D7672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5237402-E5C4-470B-955F-F3A88677651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315EAA5-98ED-4276-880E-4E3789CEAAB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7F94794-653E-45B6-811B-8081788A0ED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2DE38F-FC85-4274-8C84-8E75162E6A8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4AF14C3-798E-4C02-A6B4-165D003D721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53D4C15-2F93-446B-AF2D-82072EC01A2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09026E7-4EC6-47AE-A989-318A5CA6BA7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6DEDA5A-47AA-4ED0-897C-C0B1873B6F5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061821F-242E-4E40-B305-9048634C0FC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734AE8-EEDD-4DCB-9723-087DC2ECC63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6DB511B-1563-4336-AFBB-D561A7C0B4B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5CEC4A9-4067-4D92-A28E-EE8152717CA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B783B25-A3A3-45C4-B04C-A116442505B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1178CD-3DE0-4C42-811C-7BC881FBF64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926C508-8BE5-4ACF-A219-09B5D995BF5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B58DEC2-3409-477A-84B4-A5D297FB01B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EE3E226-6EDA-4FC4-B670-9590DD5CE7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BC874A8-EE7F-4F92-AAEA-40B18D93916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23D647B-0C43-4C02-9BD2-A01859FD19D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C6DE01B-DD35-4B52-A72E-57E60E22635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FDABEEA-A1EC-C27C-BBEC-F2C6B7C9CDD8}"/>
              </a:ext>
            </a:extLst>
          </p:cNvPr>
          <p:cNvSpPr>
            <a:spLocks noGrp="1"/>
          </p:cNvSpPr>
          <p:nvPr>
            <p:ph type="title"/>
          </p:nvPr>
        </p:nvSpPr>
        <p:spPr>
          <a:xfrm>
            <a:off x="684225" y="746840"/>
            <a:ext cx="5402454" cy="5936339"/>
          </a:xfrm>
        </p:spPr>
        <p:txBody>
          <a:bodyPr vert="horz" lIns="91440" tIns="45720" rIns="91440" bIns="45720" rtlCol="0" anchor="b">
            <a:normAutofit fontScale="90000"/>
          </a:bodyPr>
          <a:lstStyle/>
          <a:p>
            <a:r>
              <a:rPr lang="en-US" sz="5400" dirty="0">
                <a:solidFill>
                  <a:srgbClr val="002060"/>
                </a:solidFill>
              </a:rPr>
              <a:t>What are Services?</a:t>
            </a:r>
            <a:r>
              <a:rPr lang="en-US" sz="5400" dirty="0"/>
              <a:t/>
            </a:r>
            <a:br>
              <a:rPr lang="en-US" sz="5400" dirty="0"/>
            </a:br>
            <a:r>
              <a:rPr lang="en-US" sz="5400" dirty="0">
                <a:solidFill>
                  <a:srgbClr val="C00000"/>
                </a:solidFill>
              </a:rPr>
              <a:t>Service refers to action of individuals or organizations that create value to customers</a:t>
            </a:r>
          </a:p>
        </p:txBody>
      </p:sp>
      <p:sp>
        <p:nvSpPr>
          <p:cNvPr id="79" name="Right Triangle 78">
            <a:extLst>
              <a:ext uri="{FF2B5EF4-FFF2-40B4-BE49-F238E27FC236}">
                <a16:creationId xmlns:a16="http://schemas.microsoft.com/office/drawing/2014/main" id="{218D3B53-4071-48E8-9CB1-4566DAFA0B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3D black question marks with one yellow question mark">
            <a:extLst>
              <a:ext uri="{FF2B5EF4-FFF2-40B4-BE49-F238E27FC236}">
                <a16:creationId xmlns:a16="http://schemas.microsoft.com/office/drawing/2014/main" id="{62422057-6BBF-0BE9-F0B9-42CDCF8CA28C}"/>
              </a:ext>
            </a:extLst>
          </p:cNvPr>
          <p:cNvPicPr>
            <a:picLocks noChangeAspect="1"/>
          </p:cNvPicPr>
          <p:nvPr/>
        </p:nvPicPr>
        <p:blipFill rotWithShape="1">
          <a:blip r:embed="rId2"/>
          <a:srcRect l="45146" r="22279" b="1"/>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215873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7B3A-745D-7FB3-58E5-ED30036FBB7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B593CE-D003-5F25-ED6C-7DBC6535BF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57EA513-FB8F-6318-2C7F-6AAC12A0CFCC}"/>
              </a:ext>
            </a:extLst>
          </p:cNvPr>
          <p:cNvPicPr>
            <a:picLocks noChangeAspect="1"/>
          </p:cNvPicPr>
          <p:nvPr/>
        </p:nvPicPr>
        <p:blipFill>
          <a:blip r:embed="rId2"/>
          <a:stretch>
            <a:fillRect/>
          </a:stretch>
        </p:blipFill>
        <p:spPr>
          <a:xfrm>
            <a:off x="691078" y="744349"/>
            <a:ext cx="10324999" cy="5160217"/>
          </a:xfrm>
          <a:prstGeom prst="rect">
            <a:avLst/>
          </a:prstGeom>
        </p:spPr>
      </p:pic>
    </p:spTree>
    <p:extLst>
      <p:ext uri="{BB962C8B-B14F-4D97-AF65-F5344CB8AC3E}">
        <p14:creationId xmlns:p14="http://schemas.microsoft.com/office/powerpoint/2010/main" val="1866303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4865-68C2-E035-D61C-2DCC77D756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446F3D-CAD3-2625-0D1A-8CBC151844D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51CEE2B-FAEE-C530-A3CF-4946E9F59028}"/>
              </a:ext>
            </a:extLst>
          </p:cNvPr>
          <p:cNvPicPr>
            <a:picLocks noChangeAspect="1"/>
          </p:cNvPicPr>
          <p:nvPr/>
        </p:nvPicPr>
        <p:blipFill>
          <a:blip r:embed="rId2"/>
          <a:stretch>
            <a:fillRect/>
          </a:stretch>
        </p:blipFill>
        <p:spPr>
          <a:xfrm>
            <a:off x="691079" y="725951"/>
            <a:ext cx="10325000" cy="5178616"/>
          </a:xfrm>
          <a:prstGeom prst="rect">
            <a:avLst/>
          </a:prstGeom>
        </p:spPr>
      </p:pic>
    </p:spTree>
    <p:extLst>
      <p:ext uri="{BB962C8B-B14F-4D97-AF65-F5344CB8AC3E}">
        <p14:creationId xmlns:p14="http://schemas.microsoft.com/office/powerpoint/2010/main" val="1387470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597E-298C-97F7-4678-0EC90F522780}"/>
              </a:ext>
            </a:extLst>
          </p:cNvPr>
          <p:cNvSpPr>
            <a:spLocks noGrp="1"/>
          </p:cNvSpPr>
          <p:nvPr>
            <p:ph type="title"/>
          </p:nvPr>
        </p:nvSpPr>
        <p:spPr/>
        <p:txBody>
          <a:bodyPr/>
          <a:lstStyle/>
          <a:p>
            <a:r>
              <a:rPr lang="en-IN" dirty="0"/>
              <a:t>Inseparability of Services</a:t>
            </a:r>
          </a:p>
        </p:txBody>
      </p:sp>
      <p:sp>
        <p:nvSpPr>
          <p:cNvPr id="3" name="Content Placeholder 2">
            <a:extLst>
              <a:ext uri="{FF2B5EF4-FFF2-40B4-BE49-F238E27FC236}">
                <a16:creationId xmlns:a16="http://schemas.microsoft.com/office/drawing/2014/main" id="{A4F95CF5-583D-B386-EB8C-D4AB939AD350}"/>
              </a:ext>
            </a:extLst>
          </p:cNvPr>
          <p:cNvSpPr>
            <a:spLocks noGrp="1"/>
          </p:cNvSpPr>
          <p:nvPr>
            <p:ph idx="1"/>
          </p:nvPr>
        </p:nvSpPr>
        <p:spPr/>
        <p:txBody>
          <a:bodyPr/>
          <a:lstStyle/>
          <a:p>
            <a:r>
              <a:rPr lang="en-IN" dirty="0"/>
              <a:t>The simultaneous production and consumption of services</a:t>
            </a:r>
          </a:p>
          <a:p>
            <a:r>
              <a:rPr lang="en-IN" dirty="0"/>
              <a:t>The production process of services has been called “</a:t>
            </a:r>
            <a:r>
              <a:rPr lang="en-IN" dirty="0" err="1"/>
              <a:t>servuction</a:t>
            </a:r>
            <a:r>
              <a:rPr lang="en-IN" dirty="0"/>
              <a:t>” process (</a:t>
            </a:r>
            <a:r>
              <a:rPr lang="en-IN" dirty="0" err="1"/>
              <a:t>Eiglier</a:t>
            </a:r>
            <a:r>
              <a:rPr lang="en-IN" dirty="0"/>
              <a:t> and </a:t>
            </a:r>
            <a:r>
              <a:rPr lang="en-IN" dirty="0" err="1"/>
              <a:t>Langeard</a:t>
            </a:r>
            <a:r>
              <a:rPr lang="en-IN" dirty="0"/>
              <a:t>, 1977)</a:t>
            </a:r>
          </a:p>
          <a:p>
            <a:r>
              <a:rPr lang="en-IN" dirty="0"/>
              <a:t>The customer is present when the service is produced.</a:t>
            </a:r>
          </a:p>
          <a:p>
            <a:r>
              <a:rPr lang="en-IN" dirty="0"/>
              <a:t>The customer plays a role in the </a:t>
            </a:r>
            <a:r>
              <a:rPr lang="en-IN" dirty="0" err="1"/>
              <a:t>servuction</a:t>
            </a:r>
            <a:r>
              <a:rPr lang="en-IN" dirty="0"/>
              <a:t> and delivery process.</a:t>
            </a:r>
          </a:p>
          <a:p>
            <a:r>
              <a:rPr lang="en-IN" dirty="0"/>
              <a:t>Customers interact with one another during the </a:t>
            </a:r>
            <a:r>
              <a:rPr lang="en-IN" dirty="0" err="1"/>
              <a:t>servuction</a:t>
            </a:r>
            <a:r>
              <a:rPr lang="en-IN" dirty="0"/>
              <a:t> process and may be affected (positively/negatively) by this interaction</a:t>
            </a:r>
          </a:p>
        </p:txBody>
      </p:sp>
    </p:spTree>
    <p:extLst>
      <p:ext uri="{BB962C8B-B14F-4D97-AF65-F5344CB8AC3E}">
        <p14:creationId xmlns:p14="http://schemas.microsoft.com/office/powerpoint/2010/main" val="190013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2E53C-422F-1938-9494-4EBFA7129F92}"/>
              </a:ext>
            </a:extLst>
          </p:cNvPr>
          <p:cNvSpPr>
            <a:spLocks noGrp="1"/>
          </p:cNvSpPr>
          <p:nvPr>
            <p:ph type="title"/>
          </p:nvPr>
        </p:nvSpPr>
        <p:spPr>
          <a:xfrm>
            <a:off x="691079" y="205446"/>
            <a:ext cx="10325000" cy="624547"/>
          </a:xfrm>
        </p:spPr>
        <p:txBody>
          <a:bodyPr>
            <a:normAutofit fontScale="90000"/>
          </a:bodyPr>
          <a:lstStyle/>
          <a:p>
            <a:r>
              <a:rPr lang="en-IN" dirty="0"/>
              <a:t>Inseparability of Services</a:t>
            </a:r>
          </a:p>
        </p:txBody>
      </p:sp>
      <p:sp>
        <p:nvSpPr>
          <p:cNvPr id="3" name="Content Placeholder 2">
            <a:extLst>
              <a:ext uri="{FF2B5EF4-FFF2-40B4-BE49-F238E27FC236}">
                <a16:creationId xmlns:a16="http://schemas.microsoft.com/office/drawing/2014/main" id="{3697C27F-ECD0-DB22-B292-08A2D2B21577}"/>
              </a:ext>
            </a:extLst>
          </p:cNvPr>
          <p:cNvSpPr>
            <a:spLocks noGrp="1"/>
          </p:cNvSpPr>
          <p:nvPr>
            <p:ph idx="1"/>
          </p:nvPr>
        </p:nvSpPr>
        <p:spPr>
          <a:xfrm>
            <a:off x="691079" y="829993"/>
            <a:ext cx="10325000" cy="5074574"/>
          </a:xfrm>
        </p:spPr>
        <p:txBody>
          <a:bodyPr>
            <a:normAutofit fontScale="92500" lnSpcReduction="20000"/>
          </a:bodyPr>
          <a:lstStyle/>
          <a:p>
            <a:r>
              <a:rPr lang="en-IN" dirty="0"/>
              <a:t>Implications:</a:t>
            </a:r>
          </a:p>
          <a:p>
            <a:r>
              <a:rPr lang="en-IN" dirty="0"/>
              <a:t>Mass production of services is difficult</a:t>
            </a:r>
          </a:p>
          <a:p>
            <a:r>
              <a:rPr lang="en-IN" dirty="0"/>
              <a:t>No significant economies can be earned from centralisation of operations, since the service must be produced at the convenience of customers.</a:t>
            </a:r>
          </a:p>
          <a:p>
            <a:r>
              <a:rPr lang="en-IN" dirty="0"/>
              <a:t>Service quality depends highly on what happens in</a:t>
            </a:r>
          </a:p>
          <a:p>
            <a:pPr marL="0" indent="0">
              <a:buNone/>
            </a:pPr>
            <a:r>
              <a:rPr lang="en-IN" dirty="0"/>
              <a:t>real-time </a:t>
            </a:r>
            <a:r>
              <a:rPr lang="en-IN" dirty="0" err="1"/>
              <a:t>i.e</a:t>
            </a:r>
            <a:r>
              <a:rPr lang="en-IN" dirty="0"/>
              <a:t> during the service encounter.</a:t>
            </a:r>
          </a:p>
          <a:p>
            <a:r>
              <a:rPr lang="en-IN" dirty="0"/>
              <a:t>Since customers have a vital role in the </a:t>
            </a:r>
            <a:r>
              <a:rPr lang="en-IN" dirty="0" err="1"/>
              <a:t>servuction</a:t>
            </a:r>
            <a:r>
              <a:rPr lang="en-IN" dirty="0"/>
              <a:t> </a:t>
            </a:r>
          </a:p>
          <a:p>
            <a:pPr marL="0" indent="0">
              <a:buNone/>
            </a:pPr>
            <a:r>
              <a:rPr lang="en-IN" dirty="0"/>
              <a:t>and delivery process, the service provider needs </a:t>
            </a:r>
          </a:p>
          <a:p>
            <a:pPr marL="0" indent="0">
              <a:buNone/>
            </a:pPr>
            <a:r>
              <a:rPr lang="en-IN" dirty="0"/>
              <a:t>great skills to train them how to play their role.</a:t>
            </a:r>
          </a:p>
          <a:p>
            <a:r>
              <a:rPr lang="en-IN" dirty="0"/>
              <a:t>The service provider must prove excellence each </a:t>
            </a:r>
          </a:p>
          <a:p>
            <a:pPr marL="0" indent="0">
              <a:buNone/>
            </a:pPr>
            <a:r>
              <a:rPr lang="en-IN" dirty="0"/>
              <a:t>time the service is produced.</a:t>
            </a:r>
          </a:p>
          <a:p>
            <a:r>
              <a:rPr lang="en-IN" dirty="0"/>
              <a:t>The service provider needs skills in order to tackle</a:t>
            </a:r>
          </a:p>
          <a:p>
            <a:pPr marL="0" indent="0">
              <a:buNone/>
            </a:pPr>
            <a:r>
              <a:rPr lang="en-IN" dirty="0"/>
              <a:t>disruptions</a:t>
            </a:r>
          </a:p>
        </p:txBody>
      </p:sp>
      <p:pic>
        <p:nvPicPr>
          <p:cNvPr id="5" name="Picture 4">
            <a:extLst>
              <a:ext uri="{FF2B5EF4-FFF2-40B4-BE49-F238E27FC236}">
                <a16:creationId xmlns:a16="http://schemas.microsoft.com/office/drawing/2014/main" id="{B2F5545A-9D84-1EF8-5310-C6E32A457E46}"/>
              </a:ext>
            </a:extLst>
          </p:cNvPr>
          <p:cNvPicPr>
            <a:picLocks noChangeAspect="1"/>
          </p:cNvPicPr>
          <p:nvPr/>
        </p:nvPicPr>
        <p:blipFill>
          <a:blip r:embed="rId2"/>
          <a:stretch>
            <a:fillRect/>
          </a:stretch>
        </p:blipFill>
        <p:spPr>
          <a:xfrm>
            <a:off x="6938810" y="2660170"/>
            <a:ext cx="4077269" cy="2981741"/>
          </a:xfrm>
          <a:prstGeom prst="rect">
            <a:avLst/>
          </a:prstGeom>
        </p:spPr>
      </p:pic>
    </p:spTree>
    <p:extLst>
      <p:ext uri="{BB962C8B-B14F-4D97-AF65-F5344CB8AC3E}">
        <p14:creationId xmlns:p14="http://schemas.microsoft.com/office/powerpoint/2010/main" val="2084137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C54C-F4D9-E73E-AE6E-000FBBCDA3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A14BC2-D21A-66FF-41A8-CC07052282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23A846-32A5-70DB-DC6D-BEAB28748C47}"/>
              </a:ext>
            </a:extLst>
          </p:cNvPr>
          <p:cNvPicPr>
            <a:picLocks noChangeAspect="1"/>
          </p:cNvPicPr>
          <p:nvPr/>
        </p:nvPicPr>
        <p:blipFill>
          <a:blip r:embed="rId2"/>
          <a:stretch>
            <a:fillRect/>
          </a:stretch>
        </p:blipFill>
        <p:spPr>
          <a:xfrm>
            <a:off x="691079" y="694943"/>
            <a:ext cx="10325000" cy="5209624"/>
          </a:xfrm>
          <a:prstGeom prst="rect">
            <a:avLst/>
          </a:prstGeom>
        </p:spPr>
      </p:pic>
    </p:spTree>
    <p:extLst>
      <p:ext uri="{BB962C8B-B14F-4D97-AF65-F5344CB8AC3E}">
        <p14:creationId xmlns:p14="http://schemas.microsoft.com/office/powerpoint/2010/main" val="598656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6DCB-D21E-E24B-18B9-D001CFC19E7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3FAB837-0B23-608C-EB26-409EDCAA1B3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E287408-D9E4-749C-EAB7-AC213056D8E1}"/>
              </a:ext>
            </a:extLst>
          </p:cNvPr>
          <p:cNvPicPr>
            <a:picLocks noChangeAspect="1"/>
          </p:cNvPicPr>
          <p:nvPr/>
        </p:nvPicPr>
        <p:blipFill>
          <a:blip r:embed="rId2"/>
          <a:stretch>
            <a:fillRect/>
          </a:stretch>
        </p:blipFill>
        <p:spPr>
          <a:xfrm>
            <a:off x="691080" y="725951"/>
            <a:ext cx="10436466" cy="5178616"/>
          </a:xfrm>
          <a:prstGeom prst="rect">
            <a:avLst/>
          </a:prstGeom>
        </p:spPr>
      </p:pic>
    </p:spTree>
    <p:extLst>
      <p:ext uri="{BB962C8B-B14F-4D97-AF65-F5344CB8AC3E}">
        <p14:creationId xmlns:p14="http://schemas.microsoft.com/office/powerpoint/2010/main" val="780735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39419-FB4A-529D-2184-C531979BF284}"/>
              </a:ext>
            </a:extLst>
          </p:cNvPr>
          <p:cNvSpPr>
            <a:spLocks noGrp="1"/>
          </p:cNvSpPr>
          <p:nvPr>
            <p:ph type="title"/>
          </p:nvPr>
        </p:nvSpPr>
        <p:spPr>
          <a:xfrm>
            <a:off x="691079" y="196949"/>
            <a:ext cx="10325000" cy="618977"/>
          </a:xfrm>
        </p:spPr>
        <p:txBody>
          <a:bodyPr>
            <a:normAutofit fontScale="90000"/>
          </a:bodyPr>
          <a:lstStyle/>
          <a:p>
            <a:r>
              <a:rPr lang="en-IN" dirty="0"/>
              <a:t>Heterogeneity</a:t>
            </a:r>
          </a:p>
        </p:txBody>
      </p:sp>
      <p:sp>
        <p:nvSpPr>
          <p:cNvPr id="3" name="Content Placeholder 2">
            <a:extLst>
              <a:ext uri="{FF2B5EF4-FFF2-40B4-BE49-F238E27FC236}">
                <a16:creationId xmlns:a16="http://schemas.microsoft.com/office/drawing/2014/main" id="{8E827777-7894-6182-E617-E7239E4E0995}"/>
              </a:ext>
            </a:extLst>
          </p:cNvPr>
          <p:cNvSpPr>
            <a:spLocks noGrp="1"/>
          </p:cNvSpPr>
          <p:nvPr>
            <p:ph idx="1"/>
          </p:nvPr>
        </p:nvSpPr>
        <p:spPr>
          <a:xfrm>
            <a:off x="691079" y="815926"/>
            <a:ext cx="10325000" cy="5036234"/>
          </a:xfrm>
        </p:spPr>
        <p:txBody>
          <a:bodyPr/>
          <a:lstStyle/>
          <a:p>
            <a:r>
              <a:rPr lang="en-IN" dirty="0"/>
              <a:t>It is called inconsistency, variability or non-standardisation, because it makes it difficult to establish a standard.</a:t>
            </a:r>
          </a:p>
          <a:p>
            <a:pPr marL="0" indent="0">
              <a:buNone/>
            </a:pPr>
            <a:r>
              <a:rPr lang="en-IN" dirty="0"/>
              <a:t>This is because a service is delivered by different people with different delivery times and customer involvement levels.</a:t>
            </a:r>
          </a:p>
          <a:p>
            <a:pPr marL="0" indent="0">
              <a:buNone/>
            </a:pPr>
            <a:r>
              <a:rPr lang="en-IN" dirty="0"/>
              <a:t>The service quality experienced by a passenger while flying an airline will differ each time owing to the cabin crew, co-passengers, and travel time.</a:t>
            </a:r>
          </a:p>
          <a:p>
            <a:pPr marL="0" indent="0">
              <a:buNone/>
            </a:pPr>
            <a:r>
              <a:rPr lang="en-IN" dirty="0"/>
              <a:t>Similarly, hair stylist, a professor’s lecture may vary owing to the human element.</a:t>
            </a:r>
          </a:p>
        </p:txBody>
      </p:sp>
      <p:pic>
        <p:nvPicPr>
          <p:cNvPr id="5" name="Picture 4">
            <a:extLst>
              <a:ext uri="{FF2B5EF4-FFF2-40B4-BE49-F238E27FC236}">
                <a16:creationId xmlns:a16="http://schemas.microsoft.com/office/drawing/2014/main" id="{162DAC61-C277-E666-5302-35C684E14E56}"/>
              </a:ext>
            </a:extLst>
          </p:cNvPr>
          <p:cNvPicPr>
            <a:picLocks noChangeAspect="1"/>
          </p:cNvPicPr>
          <p:nvPr/>
        </p:nvPicPr>
        <p:blipFill>
          <a:blip r:embed="rId2"/>
          <a:stretch>
            <a:fillRect/>
          </a:stretch>
        </p:blipFill>
        <p:spPr>
          <a:xfrm>
            <a:off x="892229" y="3847513"/>
            <a:ext cx="6296362" cy="1409897"/>
          </a:xfrm>
          <a:prstGeom prst="rect">
            <a:avLst/>
          </a:prstGeom>
        </p:spPr>
      </p:pic>
    </p:spTree>
    <p:extLst>
      <p:ext uri="{BB962C8B-B14F-4D97-AF65-F5344CB8AC3E}">
        <p14:creationId xmlns:p14="http://schemas.microsoft.com/office/powerpoint/2010/main" val="2014728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FBB5-CE7D-4015-9E2A-0DE185E5F1BD}"/>
              </a:ext>
            </a:extLst>
          </p:cNvPr>
          <p:cNvSpPr>
            <a:spLocks noGrp="1"/>
          </p:cNvSpPr>
          <p:nvPr>
            <p:ph type="title"/>
          </p:nvPr>
        </p:nvSpPr>
        <p:spPr/>
        <p:txBody>
          <a:bodyPr/>
          <a:lstStyle/>
          <a:p>
            <a:r>
              <a:rPr lang="en-IN" dirty="0"/>
              <a:t>Ways to overcome heterogeneity</a:t>
            </a:r>
          </a:p>
        </p:txBody>
      </p:sp>
      <p:sp>
        <p:nvSpPr>
          <p:cNvPr id="3" name="Content Placeholder 2">
            <a:extLst>
              <a:ext uri="{FF2B5EF4-FFF2-40B4-BE49-F238E27FC236}">
                <a16:creationId xmlns:a16="http://schemas.microsoft.com/office/drawing/2014/main" id="{44670FAF-02A5-515C-A6F9-84AABCF9D29A}"/>
              </a:ext>
            </a:extLst>
          </p:cNvPr>
          <p:cNvSpPr>
            <a:spLocks noGrp="1"/>
          </p:cNvSpPr>
          <p:nvPr>
            <p:ph idx="1"/>
          </p:nvPr>
        </p:nvSpPr>
        <p:spPr/>
        <p:txBody>
          <a:bodyPr/>
          <a:lstStyle/>
          <a:p>
            <a:r>
              <a:rPr lang="en-IN" dirty="0"/>
              <a:t>Train internal customers – Employees</a:t>
            </a:r>
          </a:p>
          <a:p>
            <a:r>
              <a:rPr lang="en-IN" dirty="0"/>
              <a:t>Airlines standardise their service quality by training their cabin crew for three months in areas such as service delivery, in-flight safety, and passenger security.</a:t>
            </a:r>
          </a:p>
          <a:p>
            <a:endParaRPr lang="en-IN" dirty="0"/>
          </a:p>
        </p:txBody>
      </p:sp>
      <p:pic>
        <p:nvPicPr>
          <p:cNvPr id="5" name="Picture 4">
            <a:extLst>
              <a:ext uri="{FF2B5EF4-FFF2-40B4-BE49-F238E27FC236}">
                <a16:creationId xmlns:a16="http://schemas.microsoft.com/office/drawing/2014/main" id="{EBC938F9-78FF-CF01-0F85-C9B1272CB153}"/>
              </a:ext>
            </a:extLst>
          </p:cNvPr>
          <p:cNvPicPr>
            <a:picLocks noChangeAspect="1"/>
          </p:cNvPicPr>
          <p:nvPr/>
        </p:nvPicPr>
        <p:blipFill>
          <a:blip r:embed="rId2"/>
          <a:stretch>
            <a:fillRect/>
          </a:stretch>
        </p:blipFill>
        <p:spPr>
          <a:xfrm>
            <a:off x="1749693" y="3807707"/>
            <a:ext cx="8702602" cy="1974073"/>
          </a:xfrm>
          <a:prstGeom prst="rect">
            <a:avLst/>
          </a:prstGeom>
        </p:spPr>
      </p:pic>
    </p:spTree>
    <p:extLst>
      <p:ext uri="{BB962C8B-B14F-4D97-AF65-F5344CB8AC3E}">
        <p14:creationId xmlns:p14="http://schemas.microsoft.com/office/powerpoint/2010/main" val="4250536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FB6C-0B4F-7D7D-F94A-6A6EA7D0A8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9D5E78-2E64-0019-B2D9-33B30412DE6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6508D03-7336-CEEE-C937-E848480707DB}"/>
              </a:ext>
            </a:extLst>
          </p:cNvPr>
          <p:cNvPicPr>
            <a:picLocks noChangeAspect="1"/>
          </p:cNvPicPr>
          <p:nvPr/>
        </p:nvPicPr>
        <p:blipFill>
          <a:blip r:embed="rId2"/>
          <a:stretch>
            <a:fillRect/>
          </a:stretch>
        </p:blipFill>
        <p:spPr>
          <a:xfrm>
            <a:off x="585949" y="706122"/>
            <a:ext cx="10430129" cy="5198445"/>
          </a:xfrm>
          <a:prstGeom prst="rect">
            <a:avLst/>
          </a:prstGeom>
        </p:spPr>
      </p:pic>
    </p:spTree>
    <p:extLst>
      <p:ext uri="{BB962C8B-B14F-4D97-AF65-F5344CB8AC3E}">
        <p14:creationId xmlns:p14="http://schemas.microsoft.com/office/powerpoint/2010/main" val="1231912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AE20A-AE2F-2ED0-C1B3-77E0424B4C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8E2238-31B9-0CF6-EF6C-7BB71ECD503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8D4D486-7AD1-4528-E6EC-77156D83C66D}"/>
              </a:ext>
            </a:extLst>
          </p:cNvPr>
          <p:cNvPicPr>
            <a:picLocks noChangeAspect="1"/>
          </p:cNvPicPr>
          <p:nvPr/>
        </p:nvPicPr>
        <p:blipFill>
          <a:blip r:embed="rId2"/>
          <a:stretch>
            <a:fillRect/>
          </a:stretch>
        </p:blipFill>
        <p:spPr>
          <a:xfrm>
            <a:off x="691078" y="653727"/>
            <a:ext cx="10398295" cy="5250840"/>
          </a:xfrm>
          <a:prstGeom prst="rect">
            <a:avLst/>
          </a:prstGeom>
        </p:spPr>
      </p:pic>
    </p:spTree>
    <p:extLst>
      <p:ext uri="{BB962C8B-B14F-4D97-AF65-F5344CB8AC3E}">
        <p14:creationId xmlns:p14="http://schemas.microsoft.com/office/powerpoint/2010/main" val="525043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B3F9-D274-F1C5-47E8-2C5341B86D2A}"/>
              </a:ext>
            </a:extLst>
          </p:cNvPr>
          <p:cNvSpPr>
            <a:spLocks noGrp="1"/>
          </p:cNvSpPr>
          <p:nvPr>
            <p:ph type="title"/>
          </p:nvPr>
        </p:nvSpPr>
        <p:spPr/>
        <p:txBody>
          <a:bodyPr/>
          <a:lstStyle/>
          <a:p>
            <a:r>
              <a:rPr lang="en-IN" dirty="0"/>
              <a:t>Service …</a:t>
            </a:r>
          </a:p>
        </p:txBody>
      </p:sp>
      <p:sp>
        <p:nvSpPr>
          <p:cNvPr id="3" name="Content Placeholder 2">
            <a:extLst>
              <a:ext uri="{FF2B5EF4-FFF2-40B4-BE49-F238E27FC236}">
                <a16:creationId xmlns:a16="http://schemas.microsoft.com/office/drawing/2014/main" id="{2C0DA263-475A-4339-14D4-FD70F6AF2F07}"/>
              </a:ext>
            </a:extLst>
          </p:cNvPr>
          <p:cNvSpPr>
            <a:spLocks noGrp="1"/>
          </p:cNvSpPr>
          <p:nvPr>
            <p:ph idx="1"/>
          </p:nvPr>
        </p:nvSpPr>
        <p:spPr/>
        <p:txBody>
          <a:bodyPr>
            <a:normAutofit lnSpcReduction="10000"/>
          </a:bodyPr>
          <a:lstStyle/>
          <a:p>
            <a:r>
              <a:rPr lang="en-US" dirty="0"/>
              <a:t>A service is an activity or series of activities of more or less intangible nature that normally, but not necessarily, take place in interactions between customer and service employees and/or physical resources or goods and/or systems of the service provider, which are provided as solutions to customer problems. </a:t>
            </a:r>
          </a:p>
          <a:p>
            <a:r>
              <a:rPr lang="en-US" dirty="0"/>
              <a:t>A service system is a value-coproduction configuration of people, technology, other internal and external service systems, and shared information (such as language, processes, metrics, prices, policies, and laws). (Jim </a:t>
            </a:r>
            <a:r>
              <a:rPr lang="en-US" dirty="0" err="1"/>
              <a:t>Spohrer</a:t>
            </a:r>
            <a:r>
              <a:rPr lang="en-US" dirty="0"/>
              <a:t>, Paul Maglio, John Bailey, and Daniel </a:t>
            </a:r>
            <a:r>
              <a:rPr lang="en-US" dirty="0" err="1"/>
              <a:t>Gruhl</a:t>
            </a:r>
            <a:r>
              <a:rPr lang="en-US" dirty="0"/>
              <a:t>, Computer, January 2007, p. 72.) A service is a time-perishable, intangible experience performed for a customer acting in the role of co-producer. (James Fitzsimmons)</a:t>
            </a:r>
          </a:p>
          <a:p>
            <a:endParaRPr lang="en-IN" dirty="0"/>
          </a:p>
        </p:txBody>
      </p:sp>
    </p:spTree>
    <p:extLst>
      <p:ext uri="{BB962C8B-B14F-4D97-AF65-F5344CB8AC3E}">
        <p14:creationId xmlns:p14="http://schemas.microsoft.com/office/powerpoint/2010/main" val="2489486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8EE39-E584-C562-FD79-EBC8FFFB7A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2439FF-7F7E-A850-7966-D16802653B8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20200AD-8D44-35C3-B881-FD791D7A30C3}"/>
              </a:ext>
            </a:extLst>
          </p:cNvPr>
          <p:cNvPicPr>
            <a:picLocks noChangeAspect="1"/>
          </p:cNvPicPr>
          <p:nvPr/>
        </p:nvPicPr>
        <p:blipFill>
          <a:blip r:embed="rId2"/>
          <a:stretch>
            <a:fillRect/>
          </a:stretch>
        </p:blipFill>
        <p:spPr>
          <a:xfrm>
            <a:off x="691078" y="725951"/>
            <a:ext cx="10324999" cy="5237620"/>
          </a:xfrm>
          <a:prstGeom prst="rect">
            <a:avLst/>
          </a:prstGeom>
        </p:spPr>
      </p:pic>
    </p:spTree>
    <p:extLst>
      <p:ext uri="{BB962C8B-B14F-4D97-AF65-F5344CB8AC3E}">
        <p14:creationId xmlns:p14="http://schemas.microsoft.com/office/powerpoint/2010/main" val="1935085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A128-0BF9-3D63-EBAE-1592F4E101AB}"/>
              </a:ext>
            </a:extLst>
          </p:cNvPr>
          <p:cNvSpPr>
            <a:spLocks noGrp="1"/>
          </p:cNvSpPr>
          <p:nvPr>
            <p:ph type="title"/>
          </p:nvPr>
        </p:nvSpPr>
        <p:spPr/>
        <p:txBody>
          <a:bodyPr/>
          <a:lstStyle/>
          <a:p>
            <a:r>
              <a:rPr lang="en-US" dirty="0"/>
              <a:t>service encounter</a:t>
            </a:r>
            <a:endParaRPr lang="en-IN" dirty="0"/>
          </a:p>
        </p:txBody>
      </p:sp>
      <p:sp>
        <p:nvSpPr>
          <p:cNvPr id="3" name="Content Placeholder 2">
            <a:extLst>
              <a:ext uri="{FF2B5EF4-FFF2-40B4-BE49-F238E27FC236}">
                <a16:creationId xmlns:a16="http://schemas.microsoft.com/office/drawing/2014/main" id="{9CF1CE39-26DF-5B11-B1F2-638541DF786F}"/>
              </a:ext>
            </a:extLst>
          </p:cNvPr>
          <p:cNvSpPr>
            <a:spLocks noGrp="1"/>
          </p:cNvSpPr>
          <p:nvPr>
            <p:ph idx="1"/>
          </p:nvPr>
        </p:nvSpPr>
        <p:spPr/>
        <p:txBody>
          <a:bodyPr/>
          <a:lstStyle/>
          <a:p>
            <a:pPr algn="just"/>
            <a:r>
              <a:rPr lang="en-US" dirty="0"/>
              <a:t>A service encounter is defined as a moment when a customer interacts with a service or product for the first time. It is the customer's actual interaction with a service company. It is identified as a key component of the current agenda for service marketers. More than half of the world's multinational corporations employ in providing services, thus the scrutiny of service encounters is becoming increasingly significant.</a:t>
            </a:r>
            <a:endParaRPr lang="en-IN" dirty="0"/>
          </a:p>
        </p:txBody>
      </p:sp>
    </p:spTree>
    <p:extLst>
      <p:ext uri="{BB962C8B-B14F-4D97-AF65-F5344CB8AC3E}">
        <p14:creationId xmlns:p14="http://schemas.microsoft.com/office/powerpoint/2010/main" val="150799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26A4-9DD1-B779-96BA-C82369199D22}"/>
              </a:ext>
            </a:extLst>
          </p:cNvPr>
          <p:cNvSpPr>
            <a:spLocks noGrp="1"/>
          </p:cNvSpPr>
          <p:nvPr>
            <p:ph type="title"/>
          </p:nvPr>
        </p:nvSpPr>
        <p:spPr>
          <a:xfrm>
            <a:off x="691079" y="725951"/>
            <a:ext cx="10325000" cy="911119"/>
          </a:xfrm>
        </p:spPr>
        <p:txBody>
          <a:bodyPr/>
          <a:lstStyle/>
          <a:p>
            <a:r>
              <a:rPr lang="en-IN" dirty="0"/>
              <a:t>Service Encounter Triad </a:t>
            </a:r>
          </a:p>
        </p:txBody>
      </p:sp>
      <p:pic>
        <p:nvPicPr>
          <p:cNvPr id="5" name="Picture 4">
            <a:extLst>
              <a:ext uri="{FF2B5EF4-FFF2-40B4-BE49-F238E27FC236}">
                <a16:creationId xmlns:a16="http://schemas.microsoft.com/office/drawing/2014/main" id="{13DFF5EF-1291-CB3B-6E39-89BEF57F8B60}"/>
              </a:ext>
            </a:extLst>
          </p:cNvPr>
          <p:cNvPicPr>
            <a:picLocks noChangeAspect="1"/>
          </p:cNvPicPr>
          <p:nvPr/>
        </p:nvPicPr>
        <p:blipFill>
          <a:blip r:embed="rId2"/>
          <a:stretch>
            <a:fillRect/>
          </a:stretch>
        </p:blipFill>
        <p:spPr>
          <a:xfrm>
            <a:off x="691079" y="1637071"/>
            <a:ext cx="6609374" cy="3962690"/>
          </a:xfrm>
          <a:prstGeom prst="rect">
            <a:avLst/>
          </a:prstGeom>
        </p:spPr>
      </p:pic>
    </p:spTree>
    <p:extLst>
      <p:ext uri="{BB962C8B-B14F-4D97-AF65-F5344CB8AC3E}">
        <p14:creationId xmlns:p14="http://schemas.microsoft.com/office/powerpoint/2010/main" val="321528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ACFB-727B-C215-FAC8-C82416874257}"/>
              </a:ext>
            </a:extLst>
          </p:cNvPr>
          <p:cNvSpPr>
            <a:spLocks noGrp="1"/>
          </p:cNvSpPr>
          <p:nvPr>
            <p:ph type="title"/>
          </p:nvPr>
        </p:nvSpPr>
        <p:spPr/>
        <p:txBody>
          <a:bodyPr/>
          <a:lstStyle/>
          <a:p>
            <a:r>
              <a:rPr lang="en-IN" dirty="0"/>
              <a:t>Types of Service Encounter</a:t>
            </a:r>
          </a:p>
        </p:txBody>
      </p:sp>
      <p:sp>
        <p:nvSpPr>
          <p:cNvPr id="3" name="Content Placeholder 2">
            <a:extLst>
              <a:ext uri="{FF2B5EF4-FFF2-40B4-BE49-F238E27FC236}">
                <a16:creationId xmlns:a16="http://schemas.microsoft.com/office/drawing/2014/main" id="{4E9C4241-4C33-8636-031B-7F344FDF8189}"/>
              </a:ext>
            </a:extLst>
          </p:cNvPr>
          <p:cNvSpPr>
            <a:spLocks noGrp="1"/>
          </p:cNvSpPr>
          <p:nvPr>
            <p:ph idx="1"/>
          </p:nvPr>
        </p:nvSpPr>
        <p:spPr>
          <a:xfrm>
            <a:off x="691079" y="2340130"/>
            <a:ext cx="10325000" cy="4134411"/>
          </a:xfrm>
        </p:spPr>
        <p:txBody>
          <a:bodyPr>
            <a:normAutofit fontScale="92500" lnSpcReduction="20000"/>
          </a:bodyPr>
          <a:lstStyle/>
          <a:p>
            <a:pPr algn="l"/>
            <a:r>
              <a:rPr lang="en-US" b="1" i="0" dirty="0">
                <a:solidFill>
                  <a:srgbClr val="727272"/>
                </a:solidFill>
                <a:effectLst/>
                <a:latin typeface="ff0"/>
              </a:rPr>
              <a:t>Remote Encounter:</a:t>
            </a:r>
            <a:endParaRPr lang="en-US" b="0" i="0" dirty="0">
              <a:solidFill>
                <a:srgbClr val="000000"/>
              </a:solidFill>
              <a:effectLst/>
              <a:latin typeface="Source Sans Pro" panose="020B0503030403020204" pitchFamily="34" charset="0"/>
            </a:endParaRPr>
          </a:p>
          <a:p>
            <a:pPr algn="l"/>
            <a:r>
              <a:rPr lang="en-US" b="0" i="0" dirty="0">
                <a:solidFill>
                  <a:srgbClr val="727272"/>
                </a:solidFill>
                <a:effectLst/>
                <a:latin typeface="ff5"/>
              </a:rPr>
              <a:t>Encounter can occur without any direct human contact is called as Remote Encounters. Such as, when a customer interacts with a bank through the ATM system, or with a mail-order service through automated dial-in ordering. Remote encounters also occur when the firm sends its billing statements or communicates other types of information to customers by mail. Although there is no direct human contact in these remote encounters, each represents an opportunity for a firm to reinforce or establish perceptions in the customer. </a:t>
            </a:r>
            <a:r>
              <a:rPr lang="en-US" b="1" i="0" dirty="0">
                <a:solidFill>
                  <a:srgbClr val="727272"/>
                </a:solidFill>
                <a:effectLst/>
                <a:latin typeface="ff5"/>
              </a:rPr>
              <a:t>In remote encounter the tangible evidence of </a:t>
            </a:r>
            <a:r>
              <a:rPr lang="en-US" b="1" i="0" u="none" strike="noStrike" dirty="0">
                <a:solidFill>
                  <a:srgbClr val="272727"/>
                </a:solidFill>
                <a:effectLst/>
                <a:latin typeface="ff5"/>
                <a:hlinkClick r:id="rId2"/>
              </a:rPr>
              <a:t>the service and the quality</a:t>
            </a:r>
            <a:r>
              <a:rPr lang="en-US" b="1" i="0" dirty="0">
                <a:solidFill>
                  <a:srgbClr val="727272"/>
                </a:solidFill>
                <a:effectLst/>
                <a:latin typeface="ff5"/>
              </a:rPr>
              <a:t> of the technical process and system become the primary bases for judging quality</a:t>
            </a:r>
            <a:r>
              <a:rPr lang="en-US" b="0" i="0" dirty="0">
                <a:solidFill>
                  <a:srgbClr val="727272"/>
                </a:solidFill>
                <a:effectLst/>
                <a:latin typeface="ff5"/>
              </a:rPr>
              <a:t>. Services are being delivered through technology, particularly with the advent of Internet applications. </a:t>
            </a:r>
          </a:p>
          <a:p>
            <a:pPr algn="l"/>
            <a:r>
              <a:rPr lang="en-US" b="0" i="0" dirty="0">
                <a:solidFill>
                  <a:srgbClr val="727272"/>
                </a:solidFill>
                <a:effectLst/>
                <a:latin typeface="ff5"/>
              </a:rPr>
              <a:t>Retail purchases, airline ticketing, repair and maintenance trouble shooting, and package and shipment tracking are just a few examples of services available via the Internet. </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3057365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ACFB-727B-C215-FAC8-C82416874257}"/>
              </a:ext>
            </a:extLst>
          </p:cNvPr>
          <p:cNvSpPr>
            <a:spLocks noGrp="1"/>
          </p:cNvSpPr>
          <p:nvPr>
            <p:ph type="title"/>
          </p:nvPr>
        </p:nvSpPr>
        <p:spPr/>
        <p:txBody>
          <a:bodyPr/>
          <a:lstStyle/>
          <a:p>
            <a:r>
              <a:rPr lang="en-IN" dirty="0"/>
              <a:t>Types of Service Encounter</a:t>
            </a:r>
          </a:p>
        </p:txBody>
      </p:sp>
      <p:sp>
        <p:nvSpPr>
          <p:cNvPr id="3" name="Content Placeholder 2">
            <a:extLst>
              <a:ext uri="{FF2B5EF4-FFF2-40B4-BE49-F238E27FC236}">
                <a16:creationId xmlns:a16="http://schemas.microsoft.com/office/drawing/2014/main" id="{4E9C4241-4C33-8636-031B-7F344FDF8189}"/>
              </a:ext>
            </a:extLst>
          </p:cNvPr>
          <p:cNvSpPr>
            <a:spLocks noGrp="1"/>
          </p:cNvSpPr>
          <p:nvPr>
            <p:ph idx="1"/>
          </p:nvPr>
        </p:nvSpPr>
        <p:spPr>
          <a:xfrm>
            <a:off x="691079" y="2340130"/>
            <a:ext cx="10325000" cy="4134411"/>
          </a:xfrm>
        </p:spPr>
        <p:txBody>
          <a:bodyPr>
            <a:normAutofit/>
          </a:bodyPr>
          <a:lstStyle/>
          <a:p>
            <a:pPr algn="l"/>
            <a:r>
              <a:rPr lang="en-US" b="1" i="0" dirty="0">
                <a:solidFill>
                  <a:srgbClr val="727272"/>
                </a:solidFill>
                <a:effectLst/>
                <a:latin typeface="ff0"/>
              </a:rPr>
              <a:t>Phone Encounters:-</a:t>
            </a:r>
            <a:endParaRPr lang="en-US" b="0" i="0" dirty="0">
              <a:solidFill>
                <a:srgbClr val="000000"/>
              </a:solidFill>
              <a:effectLst/>
              <a:latin typeface="Source Sans Pro" panose="020B0503030403020204" pitchFamily="34" charset="0"/>
            </a:endParaRPr>
          </a:p>
          <a:p>
            <a:pPr algn="l"/>
            <a:r>
              <a:rPr lang="en-US" b="0" i="0" dirty="0">
                <a:solidFill>
                  <a:srgbClr val="727272"/>
                </a:solidFill>
                <a:effectLst/>
                <a:latin typeface="ff5"/>
              </a:rPr>
              <a:t> In many organizations, the most frequent type of encounter between a customer and the firm occurs over the telephone is called as phone encounter. </a:t>
            </a:r>
          </a:p>
          <a:p>
            <a:pPr algn="l"/>
            <a:r>
              <a:rPr lang="en-US" b="0" i="0" dirty="0">
                <a:solidFill>
                  <a:srgbClr val="727272"/>
                </a:solidFill>
                <a:effectLst/>
                <a:latin typeface="ff5"/>
              </a:rPr>
              <a:t>Almost all firms (whether goods manufacturers or service businesses)  rely on phone encounters in the form of customer-service, general inquiry, or order-taking functions. The judgment of quality in phone encounters is different from remote encounters because there is greater potential variability in the interaction. </a:t>
            </a:r>
          </a:p>
          <a:p>
            <a:pPr algn="l"/>
            <a:r>
              <a:rPr lang="en-US" b="0" i="0" dirty="0">
                <a:solidFill>
                  <a:srgbClr val="727272"/>
                </a:solidFill>
                <a:effectLst/>
                <a:latin typeface="ff5"/>
              </a:rPr>
              <a:t>Tone of voice, employee knowledge and effectiveness/efficiency in handling customer issues </a:t>
            </a:r>
          </a:p>
          <a:p>
            <a:pPr marL="0" indent="0" algn="l">
              <a:buNone/>
            </a:pPr>
            <a:r>
              <a:rPr lang="en-US" b="0" i="0" dirty="0">
                <a:solidFill>
                  <a:srgbClr val="727272"/>
                </a:solidFill>
                <a:effectLst/>
                <a:latin typeface="ff5"/>
              </a:rPr>
              <a:t>become important criteria for judging quality in these encounters.</a:t>
            </a:r>
            <a:endParaRPr lang="en-US" b="0" i="0" dirty="0">
              <a:solidFill>
                <a:srgbClr val="000000"/>
              </a:solidFill>
              <a:effectLst/>
              <a:latin typeface="Source Sans Pro" panose="020B0503030403020204" pitchFamily="34" charset="0"/>
            </a:endParaRPr>
          </a:p>
          <a:p>
            <a:endParaRPr lang="en-IN" dirty="0"/>
          </a:p>
        </p:txBody>
      </p:sp>
    </p:spTree>
    <p:extLst>
      <p:ext uri="{BB962C8B-B14F-4D97-AF65-F5344CB8AC3E}">
        <p14:creationId xmlns:p14="http://schemas.microsoft.com/office/powerpoint/2010/main" val="3329990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ACFB-727B-C215-FAC8-C82416874257}"/>
              </a:ext>
            </a:extLst>
          </p:cNvPr>
          <p:cNvSpPr>
            <a:spLocks noGrp="1"/>
          </p:cNvSpPr>
          <p:nvPr>
            <p:ph type="title"/>
          </p:nvPr>
        </p:nvSpPr>
        <p:spPr>
          <a:xfrm>
            <a:off x="691079" y="383459"/>
            <a:ext cx="10325000" cy="1047135"/>
          </a:xfrm>
        </p:spPr>
        <p:txBody>
          <a:bodyPr>
            <a:normAutofit/>
          </a:bodyPr>
          <a:lstStyle/>
          <a:p>
            <a:r>
              <a:rPr lang="en-IN" dirty="0"/>
              <a:t>Types of Service Encounter</a:t>
            </a:r>
          </a:p>
        </p:txBody>
      </p:sp>
      <p:sp>
        <p:nvSpPr>
          <p:cNvPr id="3" name="Content Placeholder 2">
            <a:extLst>
              <a:ext uri="{FF2B5EF4-FFF2-40B4-BE49-F238E27FC236}">
                <a16:creationId xmlns:a16="http://schemas.microsoft.com/office/drawing/2014/main" id="{4E9C4241-4C33-8636-031B-7F344FDF8189}"/>
              </a:ext>
            </a:extLst>
          </p:cNvPr>
          <p:cNvSpPr>
            <a:spLocks noGrp="1"/>
          </p:cNvSpPr>
          <p:nvPr>
            <p:ph idx="1"/>
          </p:nvPr>
        </p:nvSpPr>
        <p:spPr>
          <a:xfrm>
            <a:off x="691079" y="1578078"/>
            <a:ext cx="10325000" cy="4896464"/>
          </a:xfrm>
        </p:spPr>
        <p:txBody>
          <a:bodyPr>
            <a:normAutofit fontScale="92500" lnSpcReduction="10000"/>
          </a:bodyPr>
          <a:lstStyle/>
          <a:p>
            <a:r>
              <a:rPr lang="en-US" b="0" i="0" dirty="0">
                <a:solidFill>
                  <a:srgbClr val="727272"/>
                </a:solidFill>
                <a:effectLst/>
                <a:latin typeface="ff5"/>
              </a:rPr>
              <a:t>Face-to-Face Encounters: A third type of encounter is the one that occurs between an employee and a customer in direct contact is called as Face-to-Face Encounter. In a hotel, face–to–face encounters occurs between customers and maintenance personnel, receptionist, bellboy, food and beverage servers and others. </a:t>
            </a:r>
          </a:p>
          <a:p>
            <a:r>
              <a:rPr lang="en-US" b="0" i="0" dirty="0">
                <a:solidFill>
                  <a:srgbClr val="727272"/>
                </a:solidFill>
                <a:effectLst/>
                <a:latin typeface="ff5"/>
              </a:rPr>
              <a:t>Determining and understanding service quality issues in face–to–face context is the most complex of all. Both verbal and non-verbal behaviors are important determinants of quality, as are tangible cues such as employee dress and other symbol of service (equipment’s, informational brochures, physical settings). </a:t>
            </a:r>
          </a:p>
          <a:p>
            <a:r>
              <a:rPr lang="en-US" b="0" i="0" dirty="0">
                <a:solidFill>
                  <a:srgbClr val="727272"/>
                </a:solidFill>
                <a:effectLst/>
                <a:latin typeface="ff5"/>
              </a:rPr>
              <a:t>In face–to–face encounters the customer also play an important role in creating quality service for herself through his/her own behavior during the interaction. For example, at </a:t>
            </a:r>
            <a:r>
              <a:rPr lang="en-US" b="0" i="0" u="none" strike="noStrike" dirty="0">
                <a:solidFill>
                  <a:srgbClr val="272727"/>
                </a:solidFill>
                <a:effectLst/>
                <a:latin typeface="ff5"/>
                <a:hlinkClick r:id="rId2"/>
              </a:rPr>
              <a:t>Disney </a:t>
            </a:r>
            <a:r>
              <a:rPr lang="en-US" b="0" i="0" u="none" strike="noStrike" dirty="0" err="1">
                <a:solidFill>
                  <a:srgbClr val="272727"/>
                </a:solidFill>
                <a:effectLst/>
                <a:latin typeface="ff5"/>
                <a:hlinkClick r:id="rId2"/>
              </a:rPr>
              <a:t>themeparks</a:t>
            </a:r>
            <a:r>
              <a:rPr lang="en-US" b="0" i="0" dirty="0">
                <a:solidFill>
                  <a:srgbClr val="727272"/>
                </a:solidFill>
                <a:effectLst/>
                <a:latin typeface="ff5"/>
              </a:rPr>
              <a:t>, face-to-face encounters occur between customer and ticket-takers, maintenance personnel, actors in Disney character costumes, ride personnel, food and beverage servers, and others. For a company such </a:t>
            </a:r>
            <a:r>
              <a:rPr lang="en-US" b="0" i="0" dirty="0" err="1">
                <a:solidFill>
                  <a:srgbClr val="727272"/>
                </a:solidFill>
                <a:effectLst/>
                <a:latin typeface="ff5"/>
              </a:rPr>
              <a:t>as,</a:t>
            </a:r>
            <a:r>
              <a:rPr lang="en-US" b="0" i="0" u="none" strike="noStrike" dirty="0" err="1">
                <a:solidFill>
                  <a:srgbClr val="272727"/>
                </a:solidFill>
                <a:effectLst/>
                <a:latin typeface="ff5"/>
                <a:hlinkClick r:id="rId3"/>
              </a:rPr>
              <a:t>IBM</a:t>
            </a:r>
            <a:r>
              <a:rPr lang="en-US" b="0" i="0" dirty="0">
                <a:solidFill>
                  <a:srgbClr val="727272"/>
                </a:solidFill>
                <a:effectLst/>
                <a:latin typeface="ff5"/>
              </a:rPr>
              <a:t>, in a business-to-business setting direct encounters occur between the business customers and salespeople, delivery personnel, maintenance representatives, and professional consultants.</a:t>
            </a:r>
            <a:endParaRPr lang="en-IN" dirty="0"/>
          </a:p>
        </p:txBody>
      </p:sp>
    </p:spTree>
    <p:extLst>
      <p:ext uri="{BB962C8B-B14F-4D97-AF65-F5344CB8AC3E}">
        <p14:creationId xmlns:p14="http://schemas.microsoft.com/office/powerpoint/2010/main" val="931148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E6103-B7CC-796B-84BE-C295F92B1F54}"/>
              </a:ext>
            </a:extLst>
          </p:cNvPr>
          <p:cNvSpPr>
            <a:spLocks noGrp="1"/>
          </p:cNvSpPr>
          <p:nvPr>
            <p:ph type="title"/>
          </p:nvPr>
        </p:nvSpPr>
        <p:spPr/>
        <p:txBody>
          <a:bodyPr/>
          <a:lstStyle/>
          <a:p>
            <a:r>
              <a:rPr lang="en-IN" dirty="0"/>
              <a:t>Three stages in the service consumption</a:t>
            </a:r>
          </a:p>
        </p:txBody>
      </p:sp>
      <p:sp>
        <p:nvSpPr>
          <p:cNvPr id="3" name="Content Placeholder 2">
            <a:extLst>
              <a:ext uri="{FF2B5EF4-FFF2-40B4-BE49-F238E27FC236}">
                <a16:creationId xmlns:a16="http://schemas.microsoft.com/office/drawing/2014/main" id="{2020B0D0-9F2B-8338-D25D-E4AB5E2A8DB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02E078C-EFE4-8597-8460-13A10817EB56}"/>
              </a:ext>
            </a:extLst>
          </p:cNvPr>
          <p:cNvPicPr>
            <a:picLocks noChangeAspect="1"/>
          </p:cNvPicPr>
          <p:nvPr/>
        </p:nvPicPr>
        <p:blipFill>
          <a:blip r:embed="rId2"/>
          <a:stretch>
            <a:fillRect/>
          </a:stretch>
        </p:blipFill>
        <p:spPr>
          <a:xfrm>
            <a:off x="691079" y="2340131"/>
            <a:ext cx="8931006" cy="2910742"/>
          </a:xfrm>
          <a:prstGeom prst="rect">
            <a:avLst/>
          </a:prstGeom>
        </p:spPr>
      </p:pic>
    </p:spTree>
    <p:extLst>
      <p:ext uri="{BB962C8B-B14F-4D97-AF65-F5344CB8AC3E}">
        <p14:creationId xmlns:p14="http://schemas.microsoft.com/office/powerpoint/2010/main" val="413492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6D7D0-BBE0-3F02-4238-94943BC147C2}"/>
              </a:ext>
            </a:extLst>
          </p:cNvPr>
          <p:cNvSpPr>
            <a:spLocks noGrp="1"/>
          </p:cNvSpPr>
          <p:nvPr>
            <p:ph type="title"/>
          </p:nvPr>
        </p:nvSpPr>
        <p:spPr/>
        <p:txBody>
          <a:bodyPr/>
          <a:lstStyle/>
          <a:p>
            <a:r>
              <a:rPr lang="en-IN" dirty="0"/>
              <a:t>Encounter stage</a:t>
            </a:r>
          </a:p>
        </p:txBody>
      </p:sp>
      <p:sp>
        <p:nvSpPr>
          <p:cNvPr id="3" name="Content Placeholder 2">
            <a:extLst>
              <a:ext uri="{FF2B5EF4-FFF2-40B4-BE49-F238E27FC236}">
                <a16:creationId xmlns:a16="http://schemas.microsoft.com/office/drawing/2014/main" id="{1EB227BD-D5A0-F8DE-ED7A-2027309A059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E4A8CA-8627-4EFF-3B62-C3B2CB503338}"/>
              </a:ext>
            </a:extLst>
          </p:cNvPr>
          <p:cNvPicPr>
            <a:picLocks noChangeAspect="1"/>
          </p:cNvPicPr>
          <p:nvPr/>
        </p:nvPicPr>
        <p:blipFill>
          <a:blip r:embed="rId2"/>
          <a:stretch>
            <a:fillRect/>
          </a:stretch>
        </p:blipFill>
        <p:spPr>
          <a:xfrm>
            <a:off x="691079" y="2340131"/>
            <a:ext cx="6402448" cy="3581900"/>
          </a:xfrm>
          <a:prstGeom prst="rect">
            <a:avLst/>
          </a:prstGeom>
        </p:spPr>
      </p:pic>
    </p:spTree>
    <p:extLst>
      <p:ext uri="{BB962C8B-B14F-4D97-AF65-F5344CB8AC3E}">
        <p14:creationId xmlns:p14="http://schemas.microsoft.com/office/powerpoint/2010/main" val="2443496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58E4-3082-88AE-56D1-B0A7D8AD4044}"/>
              </a:ext>
            </a:extLst>
          </p:cNvPr>
          <p:cNvSpPr>
            <a:spLocks noGrp="1"/>
          </p:cNvSpPr>
          <p:nvPr>
            <p:ph type="title"/>
          </p:nvPr>
        </p:nvSpPr>
        <p:spPr/>
        <p:txBody>
          <a:bodyPr/>
          <a:lstStyle/>
          <a:p>
            <a:r>
              <a:rPr lang="en-IN" dirty="0"/>
              <a:t>Moments of Truth</a:t>
            </a:r>
          </a:p>
        </p:txBody>
      </p:sp>
      <p:sp>
        <p:nvSpPr>
          <p:cNvPr id="3" name="Content Placeholder 2">
            <a:extLst>
              <a:ext uri="{FF2B5EF4-FFF2-40B4-BE49-F238E27FC236}">
                <a16:creationId xmlns:a16="http://schemas.microsoft.com/office/drawing/2014/main" id="{98D74E31-3BEF-6622-174A-E59F568DABF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7BB331-2692-2716-EE20-2BE4B439D5C9}"/>
              </a:ext>
            </a:extLst>
          </p:cNvPr>
          <p:cNvPicPr>
            <a:picLocks noChangeAspect="1"/>
          </p:cNvPicPr>
          <p:nvPr/>
        </p:nvPicPr>
        <p:blipFill>
          <a:blip r:embed="rId2"/>
          <a:stretch>
            <a:fillRect/>
          </a:stretch>
        </p:blipFill>
        <p:spPr>
          <a:xfrm>
            <a:off x="691079" y="2340131"/>
            <a:ext cx="7829466" cy="3534268"/>
          </a:xfrm>
          <a:prstGeom prst="rect">
            <a:avLst/>
          </a:prstGeom>
        </p:spPr>
      </p:pic>
    </p:spTree>
    <p:extLst>
      <p:ext uri="{BB962C8B-B14F-4D97-AF65-F5344CB8AC3E}">
        <p14:creationId xmlns:p14="http://schemas.microsoft.com/office/powerpoint/2010/main" val="2187084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DCBC-6F19-4CFF-D3D9-210153BE2254}"/>
              </a:ext>
            </a:extLst>
          </p:cNvPr>
          <p:cNvSpPr>
            <a:spLocks noGrp="1"/>
          </p:cNvSpPr>
          <p:nvPr>
            <p:ph type="title"/>
          </p:nvPr>
        </p:nvSpPr>
        <p:spPr/>
        <p:txBody>
          <a:bodyPr/>
          <a:lstStyle/>
          <a:p>
            <a:r>
              <a:rPr lang="en-IN" dirty="0"/>
              <a:t>Levels of service contact</a:t>
            </a:r>
          </a:p>
        </p:txBody>
      </p:sp>
      <p:sp>
        <p:nvSpPr>
          <p:cNvPr id="3" name="Content Placeholder 2">
            <a:extLst>
              <a:ext uri="{FF2B5EF4-FFF2-40B4-BE49-F238E27FC236}">
                <a16:creationId xmlns:a16="http://schemas.microsoft.com/office/drawing/2014/main" id="{A73A597E-6B0D-D1DF-62A7-C1FCD034DA0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E97BE4B-974F-D02E-BD2B-F7BEA8C59367}"/>
              </a:ext>
            </a:extLst>
          </p:cNvPr>
          <p:cNvPicPr>
            <a:picLocks noChangeAspect="1"/>
          </p:cNvPicPr>
          <p:nvPr/>
        </p:nvPicPr>
        <p:blipFill>
          <a:blip r:embed="rId2"/>
          <a:stretch>
            <a:fillRect/>
          </a:stretch>
        </p:blipFill>
        <p:spPr>
          <a:xfrm>
            <a:off x="691079" y="2340131"/>
            <a:ext cx="7206012" cy="3564436"/>
          </a:xfrm>
          <a:prstGeom prst="rect">
            <a:avLst/>
          </a:prstGeom>
        </p:spPr>
      </p:pic>
    </p:spTree>
    <p:extLst>
      <p:ext uri="{BB962C8B-B14F-4D97-AF65-F5344CB8AC3E}">
        <p14:creationId xmlns:p14="http://schemas.microsoft.com/office/powerpoint/2010/main" val="158561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6023-6BE6-E089-2777-DF73A5BD84B5}"/>
              </a:ext>
            </a:extLst>
          </p:cNvPr>
          <p:cNvSpPr>
            <a:spLocks noGrp="1"/>
          </p:cNvSpPr>
          <p:nvPr>
            <p:ph type="title"/>
          </p:nvPr>
        </p:nvSpPr>
        <p:spPr/>
        <p:txBody>
          <a:bodyPr/>
          <a:lstStyle/>
          <a:p>
            <a:r>
              <a:rPr lang="en-IN" dirty="0"/>
              <a:t>Service operations ?</a:t>
            </a:r>
          </a:p>
        </p:txBody>
      </p:sp>
      <p:sp>
        <p:nvSpPr>
          <p:cNvPr id="3" name="Content Placeholder 2">
            <a:extLst>
              <a:ext uri="{FF2B5EF4-FFF2-40B4-BE49-F238E27FC236}">
                <a16:creationId xmlns:a16="http://schemas.microsoft.com/office/drawing/2014/main" id="{4C6A5D7A-4859-B47B-EDDA-107FB28A5589}"/>
              </a:ext>
            </a:extLst>
          </p:cNvPr>
          <p:cNvSpPr>
            <a:spLocks noGrp="1"/>
          </p:cNvSpPr>
          <p:nvPr>
            <p:ph idx="1"/>
          </p:nvPr>
        </p:nvSpPr>
        <p:spPr/>
        <p:txBody>
          <a:bodyPr>
            <a:normAutofit fontScale="92500" lnSpcReduction="20000"/>
          </a:bodyPr>
          <a:lstStyle/>
          <a:p>
            <a:r>
              <a:rPr lang="en-US" b="0" i="0" dirty="0">
                <a:solidFill>
                  <a:srgbClr val="213343"/>
                </a:solidFill>
                <a:effectLst/>
                <a:latin typeface="Lexend Deca"/>
              </a:rPr>
              <a:t>Service operations is responsible for developing a service strategy and working with customer success, customer support, and customer experience teams. The goal of the team is to help scale a business's customer service organization.</a:t>
            </a:r>
          </a:p>
          <a:p>
            <a:r>
              <a:rPr lang="en-US" b="0" i="0" dirty="0">
                <a:solidFill>
                  <a:srgbClr val="213343"/>
                </a:solidFill>
                <a:effectLst/>
                <a:latin typeface="Lexend Deca"/>
              </a:rPr>
              <a:t>The service operations team will be responsible for equipping the right tools and systems for internal team members to provide a positive customer experience, monitor customer feedback, and track customer engagement. Many of these roles are analyst roles that ensure the customer service department is running smoothly.</a:t>
            </a:r>
            <a:endParaRPr lang="en-US" dirty="0">
              <a:solidFill>
                <a:srgbClr val="213343"/>
              </a:solidFill>
              <a:latin typeface="Lexend Deca"/>
            </a:endParaRPr>
          </a:p>
          <a:p>
            <a:pPr algn="l" fontAlgn="base"/>
            <a:r>
              <a:rPr lang="en-US" b="0" i="0" dirty="0">
                <a:solidFill>
                  <a:srgbClr val="213343"/>
                </a:solidFill>
                <a:effectLst/>
                <a:latin typeface="Lexend Deca"/>
              </a:rPr>
              <a:t>Additionally, service operations will own metrics such as time resolution, tickets closed, customer support efficiency, and more service KPIs.</a:t>
            </a:r>
          </a:p>
          <a:p>
            <a:pPr algn="l" fontAlgn="base"/>
            <a:r>
              <a:rPr lang="en-US" b="0" i="0" dirty="0">
                <a:solidFill>
                  <a:srgbClr val="213343"/>
                </a:solidFill>
                <a:effectLst/>
                <a:latin typeface="Lexend Deca"/>
              </a:rPr>
              <a:t>When it comes to infrastructure, this team is responsible for making sure all people in the customer service organization can deliver value in their day-to-day tasks.</a:t>
            </a:r>
          </a:p>
          <a:p>
            <a:endParaRPr lang="en-IN" dirty="0"/>
          </a:p>
        </p:txBody>
      </p:sp>
    </p:spTree>
    <p:extLst>
      <p:ext uri="{BB962C8B-B14F-4D97-AF65-F5344CB8AC3E}">
        <p14:creationId xmlns:p14="http://schemas.microsoft.com/office/powerpoint/2010/main" val="2823968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A7A3-B65E-600B-7738-5295CCDAC936}"/>
              </a:ext>
            </a:extLst>
          </p:cNvPr>
          <p:cNvSpPr>
            <a:spLocks noGrp="1"/>
          </p:cNvSpPr>
          <p:nvPr>
            <p:ph type="title"/>
          </p:nvPr>
        </p:nvSpPr>
        <p:spPr/>
        <p:txBody>
          <a:bodyPr/>
          <a:lstStyle/>
          <a:p>
            <a:r>
              <a:rPr lang="en-IN" dirty="0" err="1"/>
              <a:t>Servuction</a:t>
            </a:r>
            <a:r>
              <a:rPr lang="en-IN" dirty="0"/>
              <a:t> System</a:t>
            </a:r>
          </a:p>
        </p:txBody>
      </p:sp>
      <p:sp>
        <p:nvSpPr>
          <p:cNvPr id="3" name="Content Placeholder 2">
            <a:extLst>
              <a:ext uri="{FF2B5EF4-FFF2-40B4-BE49-F238E27FC236}">
                <a16:creationId xmlns:a16="http://schemas.microsoft.com/office/drawing/2014/main" id="{6D076F7D-5804-5AAE-303E-74351337D72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E9D4972-024B-DE67-0EB4-55BF77D8D9D8}"/>
              </a:ext>
            </a:extLst>
          </p:cNvPr>
          <p:cNvPicPr>
            <a:picLocks noChangeAspect="1"/>
          </p:cNvPicPr>
          <p:nvPr/>
        </p:nvPicPr>
        <p:blipFill>
          <a:blip r:embed="rId2"/>
          <a:stretch>
            <a:fillRect/>
          </a:stretch>
        </p:blipFill>
        <p:spPr>
          <a:xfrm>
            <a:off x="691079" y="2340130"/>
            <a:ext cx="10325000" cy="3736153"/>
          </a:xfrm>
          <a:prstGeom prst="rect">
            <a:avLst/>
          </a:prstGeom>
        </p:spPr>
      </p:pic>
    </p:spTree>
    <p:extLst>
      <p:ext uri="{BB962C8B-B14F-4D97-AF65-F5344CB8AC3E}">
        <p14:creationId xmlns:p14="http://schemas.microsoft.com/office/powerpoint/2010/main" val="2349092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57711-CA54-9BC7-FEB0-280DAAD3FBD2}"/>
              </a:ext>
            </a:extLst>
          </p:cNvPr>
          <p:cNvSpPr>
            <a:spLocks noGrp="1"/>
          </p:cNvSpPr>
          <p:nvPr>
            <p:ph type="title"/>
          </p:nvPr>
        </p:nvSpPr>
        <p:spPr/>
        <p:txBody>
          <a:bodyPr/>
          <a:lstStyle/>
          <a:p>
            <a:r>
              <a:rPr lang="en-IN" dirty="0"/>
              <a:t>Theatre as a Metaphor</a:t>
            </a:r>
          </a:p>
        </p:txBody>
      </p:sp>
      <p:sp>
        <p:nvSpPr>
          <p:cNvPr id="3" name="Content Placeholder 2">
            <a:extLst>
              <a:ext uri="{FF2B5EF4-FFF2-40B4-BE49-F238E27FC236}">
                <a16:creationId xmlns:a16="http://schemas.microsoft.com/office/drawing/2014/main" id="{5D07666A-221D-CADC-7EC2-AE2F1D16A3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B110A2A-5679-555C-67DC-4BEB53DADD09}"/>
              </a:ext>
            </a:extLst>
          </p:cNvPr>
          <p:cNvPicPr>
            <a:picLocks noChangeAspect="1"/>
          </p:cNvPicPr>
          <p:nvPr/>
        </p:nvPicPr>
        <p:blipFill>
          <a:blip r:embed="rId2"/>
          <a:stretch>
            <a:fillRect/>
          </a:stretch>
        </p:blipFill>
        <p:spPr>
          <a:xfrm>
            <a:off x="691079" y="2340131"/>
            <a:ext cx="7150594" cy="3564436"/>
          </a:xfrm>
          <a:prstGeom prst="rect">
            <a:avLst/>
          </a:prstGeom>
        </p:spPr>
      </p:pic>
    </p:spTree>
    <p:extLst>
      <p:ext uri="{BB962C8B-B14F-4D97-AF65-F5344CB8AC3E}">
        <p14:creationId xmlns:p14="http://schemas.microsoft.com/office/powerpoint/2010/main" val="417452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EB202-B45C-951B-2950-B6D20911419C}"/>
              </a:ext>
            </a:extLst>
          </p:cNvPr>
          <p:cNvSpPr>
            <a:spLocks noGrp="1"/>
          </p:cNvSpPr>
          <p:nvPr>
            <p:ph type="title"/>
          </p:nvPr>
        </p:nvSpPr>
        <p:spPr/>
        <p:txBody>
          <a:bodyPr/>
          <a:lstStyle/>
          <a:p>
            <a:r>
              <a:rPr lang="en-IN" dirty="0"/>
              <a:t>Service Operations</a:t>
            </a:r>
          </a:p>
        </p:txBody>
      </p:sp>
      <p:sp>
        <p:nvSpPr>
          <p:cNvPr id="3" name="Content Placeholder 2">
            <a:extLst>
              <a:ext uri="{FF2B5EF4-FFF2-40B4-BE49-F238E27FC236}">
                <a16:creationId xmlns:a16="http://schemas.microsoft.com/office/drawing/2014/main" id="{38A4A81C-7992-F642-8623-25A30DA2E462}"/>
              </a:ext>
            </a:extLst>
          </p:cNvPr>
          <p:cNvSpPr>
            <a:spLocks noGrp="1"/>
          </p:cNvSpPr>
          <p:nvPr>
            <p:ph idx="1"/>
          </p:nvPr>
        </p:nvSpPr>
        <p:spPr/>
        <p:txBody>
          <a:bodyPr/>
          <a:lstStyle/>
          <a:p>
            <a:r>
              <a:rPr lang="en-US" b="0" i="0" dirty="0">
                <a:solidFill>
                  <a:srgbClr val="2D2D2D"/>
                </a:solidFill>
                <a:effectLst/>
                <a:latin typeface="Indeed Sans"/>
              </a:rPr>
              <a:t>Service operations are a company's infrastructure when optimizing their customers' experience. This often involves creating customer service, customer success, customer experience, and customer support teams to improve the company's level of service and reach business goals. Service operations might comprise a larger group of people, and some companies may employ operations specialists or managers to oversee customer service processes.</a:t>
            </a:r>
            <a:endParaRPr lang="en-IN" dirty="0"/>
          </a:p>
        </p:txBody>
      </p:sp>
    </p:spTree>
    <p:extLst>
      <p:ext uri="{BB962C8B-B14F-4D97-AF65-F5344CB8AC3E}">
        <p14:creationId xmlns:p14="http://schemas.microsoft.com/office/powerpoint/2010/main" val="2970473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13EEB-7F46-5C34-7E0C-EF7517385622}"/>
              </a:ext>
            </a:extLst>
          </p:cNvPr>
          <p:cNvSpPr>
            <a:spLocks noGrp="1"/>
          </p:cNvSpPr>
          <p:nvPr>
            <p:ph type="title"/>
          </p:nvPr>
        </p:nvSpPr>
        <p:spPr/>
        <p:txBody>
          <a:bodyPr/>
          <a:lstStyle/>
          <a:p>
            <a:r>
              <a:rPr lang="en-IN" b="1" i="0" dirty="0">
                <a:solidFill>
                  <a:srgbClr val="2D2D2D"/>
                </a:solidFill>
                <a:effectLst/>
                <a:latin typeface="Indeed Sans"/>
              </a:rPr>
              <a:t>What do service operations do?</a:t>
            </a:r>
            <a:br>
              <a:rPr lang="en-IN" b="1" i="0" dirty="0">
                <a:solidFill>
                  <a:srgbClr val="2D2D2D"/>
                </a:solidFill>
                <a:effectLst/>
                <a:latin typeface="Indeed Sans"/>
              </a:rPr>
            </a:br>
            <a:endParaRPr lang="en-IN" dirty="0"/>
          </a:p>
        </p:txBody>
      </p:sp>
      <p:sp>
        <p:nvSpPr>
          <p:cNvPr id="3" name="Content Placeholder 2">
            <a:extLst>
              <a:ext uri="{FF2B5EF4-FFF2-40B4-BE49-F238E27FC236}">
                <a16:creationId xmlns:a16="http://schemas.microsoft.com/office/drawing/2014/main" id="{95904746-E448-9E5D-BA75-42633A904109}"/>
              </a:ext>
            </a:extLst>
          </p:cNvPr>
          <p:cNvSpPr>
            <a:spLocks noGrp="1"/>
          </p:cNvSpPr>
          <p:nvPr>
            <p:ph idx="1"/>
          </p:nvPr>
        </p:nvSpPr>
        <p:spPr>
          <a:xfrm>
            <a:off x="691079" y="1460090"/>
            <a:ext cx="10325000" cy="5029200"/>
          </a:xfrm>
        </p:spPr>
        <p:txBody>
          <a:bodyPr>
            <a:normAutofit/>
          </a:bodyPr>
          <a:lstStyle/>
          <a:p>
            <a:r>
              <a:rPr lang="en-IN" b="1" i="0" dirty="0" err="1">
                <a:solidFill>
                  <a:srgbClr val="2D2D2D"/>
                </a:solidFill>
                <a:effectLst/>
                <a:latin typeface="Indeed Sans"/>
              </a:rPr>
              <a:t>Analyze</a:t>
            </a:r>
            <a:r>
              <a:rPr lang="en-IN" b="1" i="0" dirty="0">
                <a:solidFill>
                  <a:srgbClr val="2D2D2D"/>
                </a:solidFill>
                <a:effectLst/>
                <a:latin typeface="Indeed Sans"/>
              </a:rPr>
              <a:t> metrics - </a:t>
            </a:r>
            <a:r>
              <a:rPr lang="en-US" b="0" i="0" dirty="0">
                <a:solidFill>
                  <a:srgbClr val="2D2D2D"/>
                </a:solidFill>
                <a:effectLst/>
                <a:latin typeface="Indeed Sans"/>
              </a:rPr>
              <a:t>This commonly involves reviewing the results of </a:t>
            </a:r>
            <a:r>
              <a:rPr lang="en-US" b="1" i="0" dirty="0">
                <a:solidFill>
                  <a:srgbClr val="2D2D2D"/>
                </a:solidFill>
                <a:effectLst/>
                <a:latin typeface="Indeed Sans"/>
              </a:rPr>
              <a:t>customer satisfaction surveys </a:t>
            </a:r>
            <a:r>
              <a:rPr lang="en-US" b="0" i="0" dirty="0">
                <a:solidFill>
                  <a:srgbClr val="2D2D2D"/>
                </a:solidFill>
                <a:effectLst/>
                <a:latin typeface="Indeed Sans"/>
              </a:rPr>
              <a:t>to learn about their experiences with employees and products. They can also determine a strategy that may help improve overall scores to increase revenue. This can involve managing customer data, including purchase amounts, repeat business, and upselling. </a:t>
            </a:r>
          </a:p>
          <a:p>
            <a:r>
              <a:rPr lang="en-IN" b="1" i="0" dirty="0">
                <a:solidFill>
                  <a:srgbClr val="2D2D2D"/>
                </a:solidFill>
                <a:effectLst/>
                <a:latin typeface="Indeed Sans"/>
              </a:rPr>
              <a:t>Review processes and platforms - </a:t>
            </a:r>
            <a:r>
              <a:rPr lang="en-US" b="0" i="0" dirty="0">
                <a:solidFill>
                  <a:srgbClr val="2D2D2D"/>
                </a:solidFill>
                <a:effectLst/>
                <a:latin typeface="Indeed Sans"/>
              </a:rPr>
              <a:t>Operations professionals often review the internal processes, systems, and platforms employees use to identify areas for improvement. </a:t>
            </a:r>
          </a:p>
          <a:p>
            <a:r>
              <a:rPr lang="en-IN" b="1" i="0" dirty="0">
                <a:solidFill>
                  <a:srgbClr val="2D2D2D"/>
                </a:solidFill>
                <a:effectLst/>
                <a:latin typeface="Indeed Sans"/>
              </a:rPr>
              <a:t>Onboard customers - </a:t>
            </a:r>
            <a:r>
              <a:rPr lang="en-US" b="0" i="0" dirty="0">
                <a:solidFill>
                  <a:srgbClr val="2D2D2D"/>
                </a:solidFill>
                <a:effectLst/>
                <a:latin typeface="Indeed Sans"/>
              </a:rPr>
              <a:t>This might involve customer education and working with customer service managers to help engage consumers in programs like rewards or loyalty programs. Service operations teams can also collaborate with sales and customer service teams to help ensure they have access to information they might require to onboard customers, like names, shopping history, and contact information.</a:t>
            </a:r>
            <a:endParaRPr lang="en-IN" b="1" i="0" dirty="0">
              <a:solidFill>
                <a:srgbClr val="2D2D2D"/>
              </a:solidFill>
              <a:effectLst/>
              <a:latin typeface="Indeed Sans"/>
            </a:endParaRPr>
          </a:p>
          <a:p>
            <a:r>
              <a:rPr lang="en-US" dirty="0">
                <a:solidFill>
                  <a:srgbClr val="2D2D2D"/>
                </a:solidFill>
                <a:latin typeface="Indeed Sans"/>
              </a:rPr>
              <a:t> </a:t>
            </a:r>
            <a:endParaRPr lang="en-IN" b="1" i="0" dirty="0">
              <a:solidFill>
                <a:srgbClr val="2D2D2D"/>
              </a:solidFill>
              <a:effectLst/>
              <a:latin typeface="Indeed Sans"/>
            </a:endParaRPr>
          </a:p>
          <a:p>
            <a:endParaRPr lang="en-IN" b="1" i="0" dirty="0">
              <a:solidFill>
                <a:srgbClr val="2D2D2D"/>
              </a:solidFill>
              <a:effectLst/>
              <a:latin typeface="Indeed Sans"/>
            </a:endParaRPr>
          </a:p>
          <a:p>
            <a:endParaRPr lang="en-IN" dirty="0"/>
          </a:p>
        </p:txBody>
      </p:sp>
    </p:spTree>
    <p:extLst>
      <p:ext uri="{BB962C8B-B14F-4D97-AF65-F5344CB8AC3E}">
        <p14:creationId xmlns:p14="http://schemas.microsoft.com/office/powerpoint/2010/main" val="1464574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2E00-A9DE-2621-9794-E3C2FF5243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886662-73D3-D95B-0DC2-8BF23D8FA554}"/>
              </a:ext>
            </a:extLst>
          </p:cNvPr>
          <p:cNvSpPr>
            <a:spLocks noGrp="1"/>
          </p:cNvSpPr>
          <p:nvPr>
            <p:ph idx="1"/>
          </p:nvPr>
        </p:nvSpPr>
        <p:spPr/>
        <p:txBody>
          <a:bodyPr/>
          <a:lstStyle/>
          <a:p>
            <a:r>
              <a:rPr lang="en-IN" b="1" i="0" dirty="0">
                <a:solidFill>
                  <a:srgbClr val="2D2D2D"/>
                </a:solidFill>
                <a:effectLst/>
                <a:latin typeface="Indeed Sans"/>
              </a:rPr>
              <a:t>Gather team feedback - </a:t>
            </a:r>
            <a:r>
              <a:rPr lang="en-US" b="0" i="0" dirty="0">
                <a:solidFill>
                  <a:srgbClr val="2D2D2D"/>
                </a:solidFill>
                <a:effectLst/>
                <a:latin typeface="Indeed Sans"/>
              </a:rPr>
              <a:t>Service operations teams also gather internal feedback. These might be their thoughts on how to improve customer relationships, how a company can improve their processes, or what tools they use to perform their jobs better.</a:t>
            </a:r>
            <a:endParaRPr lang="en-IN" b="1" i="0" dirty="0">
              <a:solidFill>
                <a:srgbClr val="2D2D2D"/>
              </a:solidFill>
              <a:effectLst/>
              <a:latin typeface="Indeed Sans"/>
            </a:endParaRPr>
          </a:p>
          <a:p>
            <a:endParaRPr lang="en-IN" dirty="0"/>
          </a:p>
        </p:txBody>
      </p:sp>
    </p:spTree>
    <p:extLst>
      <p:ext uri="{BB962C8B-B14F-4D97-AF65-F5344CB8AC3E}">
        <p14:creationId xmlns:p14="http://schemas.microsoft.com/office/powerpoint/2010/main" val="234197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57A2-04F0-22CC-C5D5-C5CF6ECF7CD7}"/>
              </a:ext>
            </a:extLst>
          </p:cNvPr>
          <p:cNvSpPr>
            <a:spLocks noGrp="1"/>
          </p:cNvSpPr>
          <p:nvPr>
            <p:ph type="title"/>
          </p:nvPr>
        </p:nvSpPr>
        <p:spPr/>
        <p:txBody>
          <a:bodyPr/>
          <a:lstStyle/>
          <a:p>
            <a:r>
              <a:rPr lang="en-IN" dirty="0"/>
              <a:t>Service Package</a:t>
            </a:r>
          </a:p>
        </p:txBody>
      </p:sp>
      <p:sp>
        <p:nvSpPr>
          <p:cNvPr id="3" name="Content Placeholder 2">
            <a:extLst>
              <a:ext uri="{FF2B5EF4-FFF2-40B4-BE49-F238E27FC236}">
                <a16:creationId xmlns:a16="http://schemas.microsoft.com/office/drawing/2014/main" id="{30EBEB69-7095-A086-D20B-C77B3B269BFC}"/>
              </a:ext>
            </a:extLst>
          </p:cNvPr>
          <p:cNvSpPr>
            <a:spLocks noGrp="1"/>
          </p:cNvSpPr>
          <p:nvPr>
            <p:ph idx="1"/>
          </p:nvPr>
        </p:nvSpPr>
        <p:spPr/>
        <p:txBody>
          <a:bodyPr/>
          <a:lstStyle/>
          <a:p>
            <a:r>
              <a:rPr lang="en-IN" dirty="0"/>
              <a:t>Service organizations sell bundle of goods and services. Any service bundles composed of explicit physical items having sensual benefits and implicit intangibles having psychological benefits which is better represented with the help of service package.</a:t>
            </a:r>
          </a:p>
        </p:txBody>
      </p:sp>
    </p:spTree>
    <p:extLst>
      <p:ext uri="{BB962C8B-B14F-4D97-AF65-F5344CB8AC3E}">
        <p14:creationId xmlns:p14="http://schemas.microsoft.com/office/powerpoint/2010/main" val="1946630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6D56-BC05-72F3-DD1B-56E8460A7B88}"/>
              </a:ext>
            </a:extLst>
          </p:cNvPr>
          <p:cNvSpPr>
            <a:spLocks noGrp="1"/>
          </p:cNvSpPr>
          <p:nvPr>
            <p:ph type="title"/>
          </p:nvPr>
        </p:nvSpPr>
        <p:spPr>
          <a:xfrm>
            <a:off x="691079" y="191729"/>
            <a:ext cx="10325000" cy="1002891"/>
          </a:xfrm>
        </p:spPr>
        <p:txBody>
          <a:bodyPr>
            <a:normAutofit/>
          </a:bodyPr>
          <a:lstStyle/>
          <a:p>
            <a:r>
              <a:rPr lang="en-IN" dirty="0"/>
              <a:t>Service Package</a:t>
            </a:r>
          </a:p>
        </p:txBody>
      </p:sp>
      <p:sp>
        <p:nvSpPr>
          <p:cNvPr id="3" name="Content Placeholder 2">
            <a:extLst>
              <a:ext uri="{FF2B5EF4-FFF2-40B4-BE49-F238E27FC236}">
                <a16:creationId xmlns:a16="http://schemas.microsoft.com/office/drawing/2014/main" id="{ECF3C372-C4DC-151A-7A7C-85458A514BF0}"/>
              </a:ext>
            </a:extLst>
          </p:cNvPr>
          <p:cNvSpPr>
            <a:spLocks noGrp="1"/>
          </p:cNvSpPr>
          <p:nvPr>
            <p:ph idx="1"/>
          </p:nvPr>
        </p:nvSpPr>
        <p:spPr>
          <a:xfrm>
            <a:off x="691079" y="1194620"/>
            <a:ext cx="10325000" cy="4709947"/>
          </a:xfrm>
        </p:spPr>
        <p:txBody>
          <a:bodyPr>
            <a:normAutofit fontScale="85000" lnSpcReduction="10000"/>
          </a:bodyPr>
          <a:lstStyle/>
          <a:p>
            <a:r>
              <a:rPr lang="en-US" b="1" dirty="0"/>
              <a:t>1. Supporting facility</a:t>
            </a:r>
            <a:r>
              <a:rPr lang="en-US" dirty="0"/>
              <a:t>. The physical resources that must be in place before a service can be offered. Examples are a golf course, a ski lift, a hospital, and an airplane. </a:t>
            </a:r>
          </a:p>
          <a:p>
            <a:r>
              <a:rPr lang="en-US" dirty="0"/>
              <a:t>2. </a:t>
            </a:r>
            <a:r>
              <a:rPr lang="en-US" b="1" dirty="0"/>
              <a:t>Facilitating goods</a:t>
            </a:r>
            <a:r>
              <a:rPr lang="en-US" dirty="0"/>
              <a:t>. The material purchased or consumed by the buyer, or the items provided by the customer. Examples are golf clubs, skis, food items, replacement auto parts, legal documents, and medical supplies. </a:t>
            </a:r>
          </a:p>
          <a:p>
            <a:r>
              <a:rPr lang="en-US" dirty="0"/>
              <a:t>3. </a:t>
            </a:r>
            <a:r>
              <a:rPr lang="en-US" b="1" dirty="0"/>
              <a:t>Information.</a:t>
            </a:r>
            <a:r>
              <a:rPr lang="en-US" dirty="0"/>
              <a:t> Data that is available from the customer or provider to enable efficient and customized service. Examples include electronic patient medical records, airline Web site showing seats available on a flight, customer preferences from prior visits, GPS location of customer to dispatch a taxi, and Google map link on a hotel Web site. </a:t>
            </a:r>
          </a:p>
          <a:p>
            <a:r>
              <a:rPr lang="en-US" dirty="0"/>
              <a:t>4. </a:t>
            </a:r>
            <a:r>
              <a:rPr lang="en-US" b="1" dirty="0"/>
              <a:t>Explicit services</a:t>
            </a:r>
            <a:r>
              <a:rPr lang="en-US" dirty="0"/>
              <a:t>. The benefits that are readily observable by the senses and that consist of the essential or intrinsic features of the service. Examples are the absence </a:t>
            </a:r>
            <a:r>
              <a:rPr lang="en-US" dirty="0" err="1"/>
              <a:t>ofpain</a:t>
            </a:r>
            <a:r>
              <a:rPr lang="en-US" dirty="0"/>
              <a:t> after a tooth is repaired, a smooth-running automobile after a </a:t>
            </a:r>
            <a:r>
              <a:rPr lang="en-US" dirty="0" err="1"/>
              <a:t>tuneup</a:t>
            </a:r>
            <a:r>
              <a:rPr lang="en-US" dirty="0"/>
              <a:t>, and the response time of a fire department. </a:t>
            </a:r>
          </a:p>
          <a:p>
            <a:r>
              <a:rPr lang="en-US" b="1" dirty="0"/>
              <a:t>5. Implicit services</a:t>
            </a:r>
            <a:r>
              <a:rPr lang="en-US" dirty="0"/>
              <a:t>. Psychological benefits that the customer may sense only vaguely, or the extrinsic features of the service. Examples are the status of a degree from an Ivy League school, the privacy of a loan office, and worry-free auto repair.</a:t>
            </a:r>
            <a:endParaRPr lang="en-IN" dirty="0"/>
          </a:p>
        </p:txBody>
      </p:sp>
    </p:spTree>
    <p:extLst>
      <p:ext uri="{BB962C8B-B14F-4D97-AF65-F5344CB8AC3E}">
        <p14:creationId xmlns:p14="http://schemas.microsoft.com/office/powerpoint/2010/main" val="43688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A6F5-0028-4C24-7774-13DBE3C44587}"/>
              </a:ext>
            </a:extLst>
          </p:cNvPr>
          <p:cNvSpPr>
            <a:spLocks noGrp="1"/>
          </p:cNvSpPr>
          <p:nvPr>
            <p:ph type="title"/>
          </p:nvPr>
        </p:nvSpPr>
        <p:spPr>
          <a:xfrm>
            <a:off x="691079" y="250724"/>
            <a:ext cx="10325000" cy="702709"/>
          </a:xfrm>
        </p:spPr>
        <p:txBody>
          <a:bodyPr>
            <a:normAutofit fontScale="90000"/>
          </a:bodyPr>
          <a:lstStyle/>
          <a:p>
            <a:r>
              <a:rPr lang="en-US" dirty="0"/>
              <a:t>Criteria for Evaluating the Service Package</a:t>
            </a:r>
            <a:endParaRPr lang="en-IN" dirty="0"/>
          </a:p>
        </p:txBody>
      </p:sp>
      <p:sp>
        <p:nvSpPr>
          <p:cNvPr id="3" name="Content Placeholder 2">
            <a:extLst>
              <a:ext uri="{FF2B5EF4-FFF2-40B4-BE49-F238E27FC236}">
                <a16:creationId xmlns:a16="http://schemas.microsoft.com/office/drawing/2014/main" id="{590908E3-A1A4-C848-B049-AD1CE642830C}"/>
              </a:ext>
            </a:extLst>
          </p:cNvPr>
          <p:cNvSpPr>
            <a:spLocks noGrp="1"/>
          </p:cNvSpPr>
          <p:nvPr>
            <p:ph idx="1"/>
          </p:nvPr>
        </p:nvSpPr>
        <p:spPr>
          <a:xfrm>
            <a:off x="1340008" y="1199831"/>
            <a:ext cx="3084507" cy="321021"/>
          </a:xfrm>
        </p:spPr>
        <p:txBody>
          <a:bodyPr>
            <a:normAutofit fontScale="77500" lnSpcReduction="20000"/>
          </a:bodyPr>
          <a:lstStyle/>
          <a:p>
            <a:pPr marL="0" indent="0">
              <a:buNone/>
            </a:pPr>
            <a:r>
              <a:rPr lang="en-IN" b="1" dirty="0"/>
              <a:t>Supporting Facility</a:t>
            </a:r>
          </a:p>
        </p:txBody>
      </p:sp>
      <p:pic>
        <p:nvPicPr>
          <p:cNvPr id="5" name="Picture 4">
            <a:extLst>
              <a:ext uri="{FF2B5EF4-FFF2-40B4-BE49-F238E27FC236}">
                <a16:creationId xmlns:a16="http://schemas.microsoft.com/office/drawing/2014/main" id="{14541632-59B4-F6C4-4EB4-83A2DBB449E3}"/>
              </a:ext>
            </a:extLst>
          </p:cNvPr>
          <p:cNvPicPr>
            <a:picLocks noChangeAspect="1"/>
          </p:cNvPicPr>
          <p:nvPr/>
        </p:nvPicPr>
        <p:blipFill>
          <a:blip r:embed="rId2"/>
          <a:stretch>
            <a:fillRect/>
          </a:stretch>
        </p:blipFill>
        <p:spPr>
          <a:xfrm>
            <a:off x="1177777" y="1520852"/>
            <a:ext cx="7843661" cy="5209623"/>
          </a:xfrm>
          <a:prstGeom prst="rect">
            <a:avLst/>
          </a:prstGeom>
        </p:spPr>
      </p:pic>
    </p:spTree>
    <p:extLst>
      <p:ext uri="{BB962C8B-B14F-4D97-AF65-F5344CB8AC3E}">
        <p14:creationId xmlns:p14="http://schemas.microsoft.com/office/powerpoint/2010/main" val="3977818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D87A-AAD4-050A-4203-8774D46F9EF5}"/>
              </a:ext>
            </a:extLst>
          </p:cNvPr>
          <p:cNvSpPr>
            <a:spLocks noGrp="1"/>
          </p:cNvSpPr>
          <p:nvPr>
            <p:ph type="title"/>
          </p:nvPr>
        </p:nvSpPr>
        <p:spPr/>
        <p:txBody>
          <a:bodyPr/>
          <a:lstStyle/>
          <a:p>
            <a:r>
              <a:rPr lang="en-IN" dirty="0"/>
              <a:t>The Service Process Matrix</a:t>
            </a:r>
          </a:p>
        </p:txBody>
      </p:sp>
      <p:pic>
        <p:nvPicPr>
          <p:cNvPr id="5" name="Content Placeholder 4">
            <a:extLst>
              <a:ext uri="{FF2B5EF4-FFF2-40B4-BE49-F238E27FC236}">
                <a16:creationId xmlns:a16="http://schemas.microsoft.com/office/drawing/2014/main" id="{78924B32-BDEF-F870-7A3A-30CC5529CF19}"/>
              </a:ext>
            </a:extLst>
          </p:cNvPr>
          <p:cNvPicPr>
            <a:picLocks noGrp="1" noChangeAspect="1"/>
          </p:cNvPicPr>
          <p:nvPr>
            <p:ph idx="1"/>
          </p:nvPr>
        </p:nvPicPr>
        <p:blipFill>
          <a:blip r:embed="rId2"/>
          <a:stretch>
            <a:fillRect/>
          </a:stretch>
        </p:blipFill>
        <p:spPr>
          <a:xfrm>
            <a:off x="1745748" y="2168414"/>
            <a:ext cx="5702188" cy="4315169"/>
          </a:xfrm>
        </p:spPr>
      </p:pic>
    </p:spTree>
    <p:extLst>
      <p:ext uri="{BB962C8B-B14F-4D97-AF65-F5344CB8AC3E}">
        <p14:creationId xmlns:p14="http://schemas.microsoft.com/office/powerpoint/2010/main" val="3752257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530A-AEF7-3FB0-EBE6-9B66166CDD71}"/>
              </a:ext>
            </a:extLst>
          </p:cNvPr>
          <p:cNvSpPr>
            <a:spLocks noGrp="1"/>
          </p:cNvSpPr>
          <p:nvPr>
            <p:ph type="title"/>
          </p:nvPr>
        </p:nvSpPr>
        <p:spPr/>
        <p:txBody>
          <a:bodyPr/>
          <a:lstStyle/>
          <a:p>
            <a:r>
              <a:rPr lang="en-IN" dirty="0"/>
              <a:t>Service Process Matrix</a:t>
            </a:r>
          </a:p>
        </p:txBody>
      </p:sp>
      <p:sp>
        <p:nvSpPr>
          <p:cNvPr id="3" name="Content Placeholder 2">
            <a:extLst>
              <a:ext uri="{FF2B5EF4-FFF2-40B4-BE49-F238E27FC236}">
                <a16:creationId xmlns:a16="http://schemas.microsoft.com/office/drawing/2014/main" id="{AEFC7549-6D6D-53CD-A939-6663C37F6116}"/>
              </a:ext>
            </a:extLst>
          </p:cNvPr>
          <p:cNvSpPr>
            <a:spLocks noGrp="1"/>
          </p:cNvSpPr>
          <p:nvPr>
            <p:ph idx="1"/>
          </p:nvPr>
        </p:nvSpPr>
        <p:spPr/>
        <p:txBody>
          <a:bodyPr/>
          <a:lstStyle/>
          <a:p>
            <a:r>
              <a:rPr lang="en-US" b="1" dirty="0"/>
              <a:t>Service factories </a:t>
            </a:r>
            <a:r>
              <a:rPr lang="en-US" dirty="0"/>
              <a:t>provide a </a:t>
            </a:r>
            <a:r>
              <a:rPr lang="en-US" b="1" dirty="0"/>
              <a:t>standardized service </a:t>
            </a:r>
            <a:r>
              <a:rPr lang="en-US" dirty="0"/>
              <a:t>with high capital investment, much like a line-flow manufacturing plant. </a:t>
            </a:r>
          </a:p>
          <a:p>
            <a:r>
              <a:rPr lang="en-US" b="1" dirty="0"/>
              <a:t>Service shops </a:t>
            </a:r>
            <a:r>
              <a:rPr lang="en-US" dirty="0"/>
              <a:t>permit more </a:t>
            </a:r>
            <a:r>
              <a:rPr lang="en-US" b="1" dirty="0"/>
              <a:t>service customization</a:t>
            </a:r>
            <a:r>
              <a:rPr lang="en-US" dirty="0"/>
              <a:t>, but they do so in a high-capital environment. </a:t>
            </a:r>
          </a:p>
          <a:p>
            <a:r>
              <a:rPr lang="en-US" dirty="0"/>
              <a:t>Customers of a </a:t>
            </a:r>
            <a:r>
              <a:rPr lang="en-US" b="1" dirty="0"/>
              <a:t>mass service </a:t>
            </a:r>
            <a:r>
              <a:rPr lang="en-US" dirty="0"/>
              <a:t>will receive an </a:t>
            </a:r>
            <a:r>
              <a:rPr lang="en-US" b="1" dirty="0"/>
              <a:t>undifferentiated service </a:t>
            </a:r>
            <a:r>
              <a:rPr lang="en-US" dirty="0"/>
              <a:t>in a labor-intensive environment, </a:t>
            </a:r>
          </a:p>
          <a:p>
            <a:r>
              <a:rPr lang="en-US" dirty="0"/>
              <a:t>but those seeking a </a:t>
            </a:r>
            <a:r>
              <a:rPr lang="en-US" b="1" dirty="0"/>
              <a:t>professional service </a:t>
            </a:r>
            <a:r>
              <a:rPr lang="en-US" dirty="0"/>
              <a:t>will be given </a:t>
            </a:r>
            <a:r>
              <a:rPr lang="en-US" b="1" dirty="0"/>
              <a:t>individual attention by highly trained specialists</a:t>
            </a:r>
            <a:endParaRPr lang="en-IN" b="1" dirty="0"/>
          </a:p>
        </p:txBody>
      </p:sp>
    </p:spTree>
    <p:extLst>
      <p:ext uri="{BB962C8B-B14F-4D97-AF65-F5344CB8AC3E}">
        <p14:creationId xmlns:p14="http://schemas.microsoft.com/office/powerpoint/2010/main" val="307856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45BED274-5EB4-4EF4-B353-E55BD502655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32" name="Straight Connector 1031">
              <a:extLst>
                <a:ext uri="{FF2B5EF4-FFF2-40B4-BE49-F238E27FC236}">
                  <a16:creationId xmlns:a16="http://schemas.microsoft.com/office/drawing/2014/main" id="{E0418BE5-560E-4E49-B12D-B555511FED7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849D1162-73B9-420F-BCBE-95039D00CD2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92BA76FE-316A-48E2-A03B-4E05691C434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0E678FBC-A6AD-4422-BA24-A4172F8862C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DD3C5C3E-2D08-43F0-AFAC-E15360CA7D3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E0BEAC62-AF92-4A65-9790-6F6E0C6C5A1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3C77D7C5-E76E-4E82-BFC4-9A75D2C8089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C66E0152-96B9-4067-80D3-D9BDE6D7EC9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0918AFCC-B9DA-4092-8FBA-2CFEDB0388E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91EC7D33-C87E-4812-A722-53C5D99272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95F239E3-501A-4C3C-9BE4-6BFA0D3126B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9B62BF3B-95BB-4188-AAE5-015A0EF3D18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4E5F0F-0124-40D0-A0BF-AE307A0E15F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2BADC3B1-26C7-4CF1-B29D-4D0DEA3E263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A0A7DF6E-1132-4A80-9B18-593B1ACD778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9EF19589-10D8-4A8F-A0B1-F7CE380E300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28E6BB32-C4F8-4914-88D3-7DC5E79D023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A8F046EE-9DBA-4924-A19C-ED8741F5F81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8AABBC44-ABA8-4913-824E-64D34472464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54272B22-1C39-47A0-8551-73666AFBEEC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08CDFF66-464C-4ABF-BB01-00500A3B751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3079FC88-BD3B-4C04-9B90-0FC93C17921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B1FCAED8-8687-4141-A7C3-0D88ACEDFEC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065038E6-7B32-460F-B804-D6C105FF44C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EC5DAE85-AD17-454B-AB64-CEFF52FDAB9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8C603643-2066-4967-AE4B-9DA143843B2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437E9533-9B07-43E3-B939-7BADC01FEE8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EDCCAAEE-AB2E-4534-893A-3DB109499FB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48BD39A2-970F-4714-AAA6-67EE99A0EAA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CF4A1387-348B-4E46-9B65-FDF76ED0EF2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BF5DAF27-A54D-442A-93E4-BA7F04EAE37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064" name="Rectangle 1063">
            <a:extLst>
              <a:ext uri="{FF2B5EF4-FFF2-40B4-BE49-F238E27FC236}">
                <a16:creationId xmlns:a16="http://schemas.microsoft.com/office/drawing/2014/main" id="{13B6DAC6-0186-4D62-AD69-90B9C0411E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026" name="Picture 2" descr="What Is Service Operations Management? Why Is It Important? - Edureka">
            <a:extLst>
              <a:ext uri="{FF2B5EF4-FFF2-40B4-BE49-F238E27FC236}">
                <a16:creationId xmlns:a16="http://schemas.microsoft.com/office/drawing/2014/main" id="{3A71D5BF-175D-4D20-13A0-96AE8737925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859" b="559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241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0CEAF-536B-14FA-CE3D-4C63055B5BE4}"/>
              </a:ext>
            </a:extLst>
          </p:cNvPr>
          <p:cNvSpPr>
            <a:spLocks noGrp="1"/>
          </p:cNvSpPr>
          <p:nvPr>
            <p:ph type="title"/>
          </p:nvPr>
        </p:nvSpPr>
        <p:spPr/>
        <p:txBody>
          <a:bodyPr/>
          <a:lstStyle/>
          <a:p>
            <a:r>
              <a:rPr lang="en-US" dirty="0"/>
              <a:t>Service Process Matrix</a:t>
            </a:r>
            <a:endParaRPr lang="en-IN" dirty="0"/>
          </a:p>
        </p:txBody>
      </p:sp>
      <p:sp>
        <p:nvSpPr>
          <p:cNvPr id="3" name="Content Placeholder 2">
            <a:extLst>
              <a:ext uri="{FF2B5EF4-FFF2-40B4-BE49-F238E27FC236}">
                <a16:creationId xmlns:a16="http://schemas.microsoft.com/office/drawing/2014/main" id="{32A6C1AD-3C2F-7574-259C-76E0F9D1CB26}"/>
              </a:ext>
            </a:extLst>
          </p:cNvPr>
          <p:cNvSpPr>
            <a:spLocks noGrp="1"/>
          </p:cNvSpPr>
          <p:nvPr>
            <p:ph idx="1"/>
          </p:nvPr>
        </p:nvSpPr>
        <p:spPr/>
        <p:txBody>
          <a:bodyPr/>
          <a:lstStyle/>
          <a:p>
            <a:r>
              <a:rPr lang="en-US" dirty="0"/>
              <a:t>The </a:t>
            </a:r>
            <a:r>
              <a:rPr lang="en-US" b="1" dirty="0"/>
              <a:t>vertical dimension </a:t>
            </a:r>
            <a:r>
              <a:rPr lang="en-US" dirty="0"/>
              <a:t>measures the degree of labor intensity, which is defined as the ratio of labor cost to capital cost. </a:t>
            </a:r>
          </a:p>
          <a:p>
            <a:r>
              <a:rPr lang="en-US" dirty="0"/>
              <a:t>Thus, capital-intensive services such as airlines and hospitals are found in the upper row because of their considerable investment in plant and equipment relative to labor costs. Labor-intensive services such as schools and legal assistance are found in the bottom row because their labor costs are high relative to their capital requirements. </a:t>
            </a:r>
            <a:endParaRPr lang="en-IN" dirty="0"/>
          </a:p>
        </p:txBody>
      </p:sp>
    </p:spTree>
    <p:extLst>
      <p:ext uri="{BB962C8B-B14F-4D97-AF65-F5344CB8AC3E}">
        <p14:creationId xmlns:p14="http://schemas.microsoft.com/office/powerpoint/2010/main" val="3670195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51E3-715D-708A-3D30-E859B3A6628C}"/>
              </a:ext>
            </a:extLst>
          </p:cNvPr>
          <p:cNvSpPr>
            <a:spLocks noGrp="1"/>
          </p:cNvSpPr>
          <p:nvPr>
            <p:ph type="title"/>
          </p:nvPr>
        </p:nvSpPr>
        <p:spPr/>
        <p:txBody>
          <a:bodyPr/>
          <a:lstStyle/>
          <a:p>
            <a:r>
              <a:rPr lang="en-US" dirty="0"/>
              <a:t>Service Process Matrix</a:t>
            </a:r>
            <a:endParaRPr lang="en-IN" dirty="0"/>
          </a:p>
        </p:txBody>
      </p:sp>
      <p:sp>
        <p:nvSpPr>
          <p:cNvPr id="3" name="Content Placeholder 2">
            <a:extLst>
              <a:ext uri="{FF2B5EF4-FFF2-40B4-BE49-F238E27FC236}">
                <a16:creationId xmlns:a16="http://schemas.microsoft.com/office/drawing/2014/main" id="{B3CC9818-2CDA-6F36-DC54-761309A500F9}"/>
              </a:ext>
            </a:extLst>
          </p:cNvPr>
          <p:cNvSpPr>
            <a:spLocks noGrp="1"/>
          </p:cNvSpPr>
          <p:nvPr>
            <p:ph idx="1"/>
          </p:nvPr>
        </p:nvSpPr>
        <p:spPr/>
        <p:txBody>
          <a:bodyPr>
            <a:normAutofit fontScale="92500"/>
          </a:bodyPr>
          <a:lstStyle/>
          <a:p>
            <a:r>
              <a:rPr lang="en-US" dirty="0"/>
              <a:t>The </a:t>
            </a:r>
            <a:r>
              <a:rPr lang="en-US" b="1" dirty="0"/>
              <a:t>horizontal dimension </a:t>
            </a:r>
            <a:r>
              <a:rPr lang="en-US" dirty="0"/>
              <a:t>measures the </a:t>
            </a:r>
            <a:r>
              <a:rPr lang="en-US" b="1" dirty="0"/>
              <a:t>degree of customer interaction </a:t>
            </a:r>
            <a:r>
              <a:rPr lang="en-US" dirty="0"/>
              <a:t>and customization, which is a marketing variable that describes the ability of the customer to affect personally the nature of the service being delivered. Little interaction between customer and service provider is needed when the service is standardized rather than customized. </a:t>
            </a:r>
          </a:p>
          <a:p>
            <a:r>
              <a:rPr lang="en-US" dirty="0"/>
              <a:t>For example, a meal at McDonald’s, which is assembled from prepared items, is low in customization and served with little interaction occurring between the customer and the service providers. In contrast, a doctor and patient must interact fully in the diagnostic and treatment phases to achieve satisfactory results. Patients also expect to be treated as individuals and wish to receive medical care that is customized to their particular needs. </a:t>
            </a:r>
            <a:endParaRPr lang="en-IN" dirty="0"/>
          </a:p>
        </p:txBody>
      </p:sp>
    </p:spTree>
    <p:extLst>
      <p:ext uri="{BB962C8B-B14F-4D97-AF65-F5344CB8AC3E}">
        <p14:creationId xmlns:p14="http://schemas.microsoft.com/office/powerpoint/2010/main" val="614757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90F-BD62-3112-8DC7-219C05625BA3}"/>
              </a:ext>
            </a:extLst>
          </p:cNvPr>
          <p:cNvSpPr>
            <a:spLocks noGrp="1"/>
          </p:cNvSpPr>
          <p:nvPr>
            <p:ph type="title"/>
          </p:nvPr>
        </p:nvSpPr>
        <p:spPr>
          <a:xfrm>
            <a:off x="691079" y="324466"/>
            <a:ext cx="10325000" cy="628968"/>
          </a:xfrm>
        </p:spPr>
        <p:txBody>
          <a:bodyPr>
            <a:normAutofit fontScale="90000"/>
          </a:bodyPr>
          <a:lstStyle/>
          <a:p>
            <a:r>
              <a:rPr lang="en-IN" dirty="0"/>
              <a:t>Challenges for Service Managers</a:t>
            </a:r>
          </a:p>
        </p:txBody>
      </p:sp>
      <p:pic>
        <p:nvPicPr>
          <p:cNvPr id="5" name="Picture 4">
            <a:extLst>
              <a:ext uri="{FF2B5EF4-FFF2-40B4-BE49-F238E27FC236}">
                <a16:creationId xmlns:a16="http://schemas.microsoft.com/office/drawing/2014/main" id="{7A6AC743-CE30-F9B4-7836-FE2D9FF73686}"/>
              </a:ext>
            </a:extLst>
          </p:cNvPr>
          <p:cNvPicPr>
            <a:picLocks noChangeAspect="1"/>
          </p:cNvPicPr>
          <p:nvPr/>
        </p:nvPicPr>
        <p:blipFill>
          <a:blip r:embed="rId2"/>
          <a:stretch>
            <a:fillRect/>
          </a:stretch>
        </p:blipFill>
        <p:spPr>
          <a:xfrm>
            <a:off x="1415846" y="1015603"/>
            <a:ext cx="6740012" cy="5208215"/>
          </a:xfrm>
          <a:prstGeom prst="rect">
            <a:avLst/>
          </a:prstGeom>
        </p:spPr>
      </p:pic>
    </p:spTree>
    <p:extLst>
      <p:ext uri="{BB962C8B-B14F-4D97-AF65-F5344CB8AC3E}">
        <p14:creationId xmlns:p14="http://schemas.microsoft.com/office/powerpoint/2010/main" val="2515444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896E9-8387-61E6-9070-A35126593A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73CB65-A4AE-4726-FC8A-F391BAF4033E}"/>
              </a:ext>
            </a:extLst>
          </p:cNvPr>
          <p:cNvSpPr>
            <a:spLocks noGrp="1"/>
          </p:cNvSpPr>
          <p:nvPr>
            <p:ph idx="1"/>
          </p:nvPr>
        </p:nvSpPr>
        <p:spPr/>
        <p:txBody>
          <a:bodyPr/>
          <a:lstStyle/>
          <a:p>
            <a:r>
              <a:rPr lang="en-US" dirty="0"/>
              <a:t>Services with high capital requirements (i.e., low labor intensity), such as airlines and hospitals, require close </a:t>
            </a:r>
            <a:r>
              <a:rPr lang="en-US" b="1" dirty="0"/>
              <a:t>monitoring of technological advances</a:t>
            </a:r>
            <a:r>
              <a:rPr lang="en-US" dirty="0"/>
              <a:t> to remain competitive</a:t>
            </a:r>
            <a:endParaRPr lang="en-IN" dirty="0"/>
          </a:p>
        </p:txBody>
      </p:sp>
    </p:spTree>
    <p:extLst>
      <p:ext uri="{BB962C8B-B14F-4D97-AF65-F5344CB8AC3E}">
        <p14:creationId xmlns:p14="http://schemas.microsoft.com/office/powerpoint/2010/main" val="2187285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4AB68-FC98-1850-0BDF-720E7D9D44B3}"/>
              </a:ext>
            </a:extLst>
          </p:cNvPr>
          <p:cNvSpPr>
            <a:spLocks noGrp="1"/>
          </p:cNvSpPr>
          <p:nvPr>
            <p:ph type="title"/>
          </p:nvPr>
        </p:nvSpPr>
        <p:spPr/>
        <p:txBody>
          <a:bodyPr>
            <a:normAutofit fontScale="90000"/>
          </a:bodyPr>
          <a:lstStyle/>
          <a:p>
            <a:r>
              <a:rPr lang="en-IN" dirty="0"/>
              <a:t/>
            </a:r>
            <a:br>
              <a:rPr lang="en-IN" dirty="0"/>
            </a:br>
            <a:r>
              <a:rPr lang="en-IN" b="0" i="0" dirty="0">
                <a:solidFill>
                  <a:srgbClr val="1F1F1F"/>
                </a:solidFill>
                <a:effectLst/>
                <a:latin typeface="Google Sans"/>
              </a:rPr>
              <a:t>Frameworks for Designing Service Operation Systems</a:t>
            </a:r>
            <a:endParaRPr lang="en-IN" dirty="0"/>
          </a:p>
        </p:txBody>
      </p:sp>
      <p:sp>
        <p:nvSpPr>
          <p:cNvPr id="3" name="Content Placeholder 2">
            <a:extLst>
              <a:ext uri="{FF2B5EF4-FFF2-40B4-BE49-F238E27FC236}">
                <a16:creationId xmlns:a16="http://schemas.microsoft.com/office/drawing/2014/main" id="{41C37175-2679-AF63-D9FF-8B0A93988C7F}"/>
              </a:ext>
            </a:extLst>
          </p:cNvPr>
          <p:cNvSpPr>
            <a:spLocks noGrp="1"/>
          </p:cNvSpPr>
          <p:nvPr>
            <p:ph idx="1"/>
          </p:nvPr>
        </p:nvSpPr>
        <p:spPr/>
        <p:txBody>
          <a:bodyPr/>
          <a:lstStyle/>
          <a:p>
            <a:pPr algn="l"/>
            <a:r>
              <a:rPr lang="en-US" b="1" i="0" dirty="0">
                <a:solidFill>
                  <a:srgbClr val="1F1F1F"/>
                </a:solidFill>
                <a:effectLst/>
                <a:latin typeface="Google Sans"/>
              </a:rPr>
              <a:t>Service Design Framework (SDF)</a:t>
            </a:r>
          </a:p>
          <a:p>
            <a:pPr algn="l"/>
            <a:r>
              <a:rPr lang="en-US" b="0" i="0" dirty="0">
                <a:solidFill>
                  <a:srgbClr val="1F1F1F"/>
                </a:solidFill>
                <a:effectLst/>
                <a:latin typeface="Google Sans"/>
              </a:rPr>
              <a:t>Developed by the Service Design Network, the SDF is a holistic framework that emphasizes user experience throughout the service lifecycle. It consists of five stages:</a:t>
            </a:r>
          </a:p>
          <a:p>
            <a:pPr algn="l">
              <a:buFont typeface="+mj-lt"/>
              <a:buAutoNum type="arabicPeriod"/>
            </a:pPr>
            <a:r>
              <a:rPr lang="en-US" b="0" i="0" dirty="0">
                <a:solidFill>
                  <a:srgbClr val="1F1F1F"/>
                </a:solidFill>
                <a:effectLst/>
                <a:latin typeface="Google Sans"/>
              </a:rPr>
              <a:t>Discover: Understand user needs and context.</a:t>
            </a:r>
          </a:p>
          <a:p>
            <a:pPr algn="l">
              <a:buFont typeface="+mj-lt"/>
              <a:buAutoNum type="arabicPeriod"/>
            </a:pPr>
            <a:r>
              <a:rPr lang="en-US" b="0" i="0" dirty="0">
                <a:solidFill>
                  <a:srgbClr val="1F1F1F"/>
                </a:solidFill>
                <a:effectLst/>
                <a:latin typeface="Google Sans"/>
              </a:rPr>
              <a:t>Define: Define the service concept and value proposition.</a:t>
            </a:r>
          </a:p>
          <a:p>
            <a:pPr algn="l">
              <a:buFont typeface="+mj-lt"/>
              <a:buAutoNum type="arabicPeriod"/>
            </a:pPr>
            <a:r>
              <a:rPr lang="en-US" b="0" i="0" dirty="0">
                <a:solidFill>
                  <a:srgbClr val="1F1F1F"/>
                </a:solidFill>
                <a:effectLst/>
                <a:latin typeface="Google Sans"/>
              </a:rPr>
              <a:t>Develop: Design and prototype the service experience.</a:t>
            </a:r>
          </a:p>
          <a:p>
            <a:pPr algn="l">
              <a:buFont typeface="+mj-lt"/>
              <a:buAutoNum type="arabicPeriod"/>
            </a:pPr>
            <a:r>
              <a:rPr lang="en-US" b="0" i="0" dirty="0">
                <a:solidFill>
                  <a:srgbClr val="1F1F1F"/>
                </a:solidFill>
                <a:effectLst/>
                <a:latin typeface="Google Sans"/>
              </a:rPr>
              <a:t>Deliver: Implement and launch the service.</a:t>
            </a:r>
          </a:p>
          <a:p>
            <a:pPr algn="l">
              <a:buFont typeface="+mj-lt"/>
              <a:buAutoNum type="arabicPeriod"/>
            </a:pPr>
            <a:r>
              <a:rPr lang="en-US" b="0" i="0" dirty="0">
                <a:solidFill>
                  <a:srgbClr val="1F1F1F"/>
                </a:solidFill>
                <a:effectLst/>
                <a:latin typeface="Google Sans"/>
              </a:rPr>
              <a:t>Improve: Continuously monitor and improve the service.</a:t>
            </a:r>
          </a:p>
          <a:p>
            <a:endParaRPr lang="en-IN" dirty="0"/>
          </a:p>
        </p:txBody>
      </p:sp>
    </p:spTree>
    <p:extLst>
      <p:ext uri="{BB962C8B-B14F-4D97-AF65-F5344CB8AC3E}">
        <p14:creationId xmlns:p14="http://schemas.microsoft.com/office/powerpoint/2010/main" val="28185337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DAB8-0BAC-B317-E9DA-C5348DD0DAEC}"/>
              </a:ext>
            </a:extLst>
          </p:cNvPr>
          <p:cNvSpPr>
            <a:spLocks noGrp="1"/>
          </p:cNvSpPr>
          <p:nvPr>
            <p:ph type="title"/>
          </p:nvPr>
        </p:nvSpPr>
        <p:spPr/>
        <p:txBody>
          <a:bodyPr/>
          <a:lstStyle/>
          <a:p>
            <a:r>
              <a:rPr lang="en-US" b="1" i="0" dirty="0">
                <a:solidFill>
                  <a:srgbClr val="1F1F1F"/>
                </a:solidFill>
                <a:effectLst/>
                <a:latin typeface="Google Sans"/>
              </a:rPr>
              <a:t>Service Design Framework (SDF)</a:t>
            </a:r>
            <a:br>
              <a:rPr lang="en-US" b="1" i="0" dirty="0">
                <a:solidFill>
                  <a:srgbClr val="1F1F1F"/>
                </a:solidFill>
                <a:effectLst/>
                <a:latin typeface="Google Sans"/>
              </a:rPr>
            </a:br>
            <a:endParaRPr lang="en-IN" dirty="0"/>
          </a:p>
        </p:txBody>
      </p:sp>
      <p:sp>
        <p:nvSpPr>
          <p:cNvPr id="3" name="Content Placeholder 2">
            <a:extLst>
              <a:ext uri="{FF2B5EF4-FFF2-40B4-BE49-F238E27FC236}">
                <a16:creationId xmlns:a16="http://schemas.microsoft.com/office/drawing/2014/main" id="{A8DD6DDE-486A-A010-9E38-86B9CE248682}"/>
              </a:ext>
            </a:extLst>
          </p:cNvPr>
          <p:cNvSpPr>
            <a:spLocks noGrp="1"/>
          </p:cNvSpPr>
          <p:nvPr>
            <p:ph idx="1"/>
          </p:nvPr>
        </p:nvSpPr>
        <p:spPr/>
        <p:txBody>
          <a:bodyPr>
            <a:normAutofit fontScale="92500" lnSpcReduction="20000"/>
          </a:bodyPr>
          <a:lstStyle/>
          <a:p>
            <a:pPr marL="0" indent="0" algn="l">
              <a:buNone/>
            </a:pPr>
            <a:r>
              <a:rPr lang="en-US" b="1" i="0" dirty="0">
                <a:solidFill>
                  <a:srgbClr val="374151"/>
                </a:solidFill>
                <a:effectLst/>
                <a:latin typeface="Söhne"/>
              </a:rPr>
              <a:t>Discover:</a:t>
            </a:r>
            <a:endParaRPr lang="en-US" b="0" i="0" dirty="0">
              <a:solidFill>
                <a:srgbClr val="374151"/>
              </a:solidFill>
              <a:effectLst/>
              <a:latin typeface="Söhne"/>
            </a:endParaRPr>
          </a:p>
          <a:p>
            <a:pPr lvl="1" indent="0" algn="l">
              <a:buNone/>
            </a:pPr>
            <a:r>
              <a:rPr lang="en-US" b="0" i="0" dirty="0">
                <a:solidFill>
                  <a:srgbClr val="374151"/>
                </a:solidFill>
                <a:effectLst/>
                <a:latin typeface="Söhne"/>
              </a:rPr>
              <a:t>In this stage, the focus is on understanding user needs and the context in which the service operates. This involves extensive research to gain insights into the target audience, their behaviors, and their expectations. </a:t>
            </a:r>
            <a:r>
              <a:rPr lang="en-US" b="0" i="0" dirty="0" err="1">
                <a:solidFill>
                  <a:srgbClr val="374151"/>
                </a:solidFill>
                <a:effectLst/>
                <a:latin typeface="Söhne"/>
              </a:rPr>
              <a:t>Eg</a:t>
            </a:r>
            <a:r>
              <a:rPr lang="en-US" b="0" i="0" dirty="0">
                <a:solidFill>
                  <a:srgbClr val="374151"/>
                </a:solidFill>
                <a:effectLst/>
                <a:latin typeface="Söhne"/>
              </a:rPr>
              <a:t>: Airbnb extensively researched user needs and behaviors to understand what travelers and hosts valued in the accommodation-sharing experience. This research helped Airbnb discover the desire for unique and personalized stays.</a:t>
            </a:r>
          </a:p>
          <a:p>
            <a:pPr marL="0" indent="0" algn="l">
              <a:buNone/>
            </a:pPr>
            <a:r>
              <a:rPr lang="en-US" b="1" i="0" dirty="0">
                <a:solidFill>
                  <a:srgbClr val="374151"/>
                </a:solidFill>
                <a:effectLst/>
                <a:latin typeface="Söhne"/>
              </a:rPr>
              <a:t>Define:</a:t>
            </a:r>
            <a:endParaRPr lang="en-US" b="0" i="0" dirty="0">
              <a:solidFill>
                <a:srgbClr val="374151"/>
              </a:solidFill>
              <a:effectLst/>
              <a:latin typeface="Söhne"/>
            </a:endParaRPr>
          </a:p>
          <a:p>
            <a:pPr lvl="1" indent="0" algn="l">
              <a:buNone/>
            </a:pPr>
            <a:r>
              <a:rPr lang="en-US" b="0" i="0" dirty="0">
                <a:solidFill>
                  <a:srgbClr val="374151"/>
                </a:solidFill>
                <a:effectLst/>
                <a:latin typeface="Söhne"/>
              </a:rPr>
              <a:t>Once user insights are gathered, the next step is to define the service concept and value proposition. This stage involves clarifying the purpose and unique value that the service will provide to its users.</a:t>
            </a:r>
          </a:p>
          <a:p>
            <a:pPr lvl="1" indent="0" algn="l">
              <a:buNone/>
            </a:pPr>
            <a:r>
              <a:rPr lang="en-US" dirty="0" err="1">
                <a:solidFill>
                  <a:srgbClr val="374151"/>
                </a:solidFill>
                <a:latin typeface="Söhne"/>
              </a:rPr>
              <a:t>Eg</a:t>
            </a:r>
            <a:r>
              <a:rPr lang="en-US" dirty="0">
                <a:solidFill>
                  <a:srgbClr val="374151"/>
                </a:solidFill>
                <a:latin typeface="Söhne"/>
              </a:rPr>
              <a:t>: </a:t>
            </a:r>
            <a:r>
              <a:rPr lang="en-US" b="0" i="0" dirty="0">
                <a:solidFill>
                  <a:srgbClr val="374151"/>
                </a:solidFill>
                <a:effectLst/>
                <a:latin typeface="Söhne"/>
              </a:rPr>
              <a:t>Apple's definition of the iPhone's service concept and value proposition centered on simplicity, innovation, and a seamless user experience. The company aimed to provide a device that seamlessly integrated communication, entertainment, and productivity.</a:t>
            </a:r>
          </a:p>
          <a:p>
            <a:endParaRPr lang="en-IN" dirty="0"/>
          </a:p>
        </p:txBody>
      </p:sp>
    </p:spTree>
    <p:extLst>
      <p:ext uri="{BB962C8B-B14F-4D97-AF65-F5344CB8AC3E}">
        <p14:creationId xmlns:p14="http://schemas.microsoft.com/office/powerpoint/2010/main" val="576177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DAB8-0BAC-B317-E9DA-C5348DD0DAEC}"/>
              </a:ext>
            </a:extLst>
          </p:cNvPr>
          <p:cNvSpPr>
            <a:spLocks noGrp="1"/>
          </p:cNvSpPr>
          <p:nvPr>
            <p:ph type="title"/>
          </p:nvPr>
        </p:nvSpPr>
        <p:spPr/>
        <p:txBody>
          <a:bodyPr/>
          <a:lstStyle/>
          <a:p>
            <a:r>
              <a:rPr lang="en-US" b="1" i="0" dirty="0">
                <a:solidFill>
                  <a:srgbClr val="1F1F1F"/>
                </a:solidFill>
                <a:effectLst/>
                <a:latin typeface="Google Sans"/>
              </a:rPr>
              <a:t>Service Design Framework (SDF)</a:t>
            </a:r>
            <a:br>
              <a:rPr lang="en-US" b="1" i="0" dirty="0">
                <a:solidFill>
                  <a:srgbClr val="1F1F1F"/>
                </a:solidFill>
                <a:effectLst/>
                <a:latin typeface="Google Sans"/>
              </a:rPr>
            </a:br>
            <a:endParaRPr lang="en-IN" dirty="0"/>
          </a:p>
        </p:txBody>
      </p:sp>
      <p:sp>
        <p:nvSpPr>
          <p:cNvPr id="3" name="Content Placeholder 2">
            <a:extLst>
              <a:ext uri="{FF2B5EF4-FFF2-40B4-BE49-F238E27FC236}">
                <a16:creationId xmlns:a16="http://schemas.microsoft.com/office/drawing/2014/main" id="{A8DD6DDE-486A-A010-9E38-86B9CE248682}"/>
              </a:ext>
            </a:extLst>
          </p:cNvPr>
          <p:cNvSpPr>
            <a:spLocks noGrp="1"/>
          </p:cNvSpPr>
          <p:nvPr>
            <p:ph idx="1"/>
          </p:nvPr>
        </p:nvSpPr>
        <p:spPr/>
        <p:txBody>
          <a:bodyPr>
            <a:normAutofit fontScale="92500" lnSpcReduction="20000"/>
          </a:bodyPr>
          <a:lstStyle/>
          <a:p>
            <a:pPr marL="0" indent="0" algn="l">
              <a:buNone/>
            </a:pPr>
            <a:r>
              <a:rPr lang="en-US" b="1" i="0" dirty="0">
                <a:solidFill>
                  <a:srgbClr val="374151"/>
                </a:solidFill>
                <a:effectLst/>
                <a:latin typeface="Söhne"/>
              </a:rPr>
              <a:t>Develop:</a:t>
            </a:r>
            <a:endParaRPr lang="en-US" b="0" i="0" dirty="0">
              <a:solidFill>
                <a:srgbClr val="374151"/>
              </a:solidFill>
              <a:effectLst/>
              <a:latin typeface="Söhne"/>
            </a:endParaRPr>
          </a:p>
          <a:p>
            <a:pPr lvl="1" indent="0" algn="l">
              <a:buNone/>
            </a:pPr>
            <a:r>
              <a:rPr lang="en-US" b="0" i="0" dirty="0">
                <a:solidFill>
                  <a:srgbClr val="374151"/>
                </a:solidFill>
                <a:effectLst/>
                <a:latin typeface="Söhne"/>
              </a:rPr>
              <a:t>In the development stage, service designers create and prototype the service experience. This includes designing the service's various touchpoints, such as digital interfaces or physical interactions, to ensure a seamless and user-friendly experience. </a:t>
            </a:r>
            <a:r>
              <a:rPr lang="en-US" b="0" i="0" dirty="0" err="1">
                <a:solidFill>
                  <a:srgbClr val="374151"/>
                </a:solidFill>
                <a:effectLst/>
                <a:latin typeface="Söhne"/>
              </a:rPr>
              <a:t>Eg</a:t>
            </a:r>
            <a:r>
              <a:rPr lang="en-US" b="0" i="0" dirty="0">
                <a:solidFill>
                  <a:srgbClr val="374151"/>
                </a:solidFill>
                <a:effectLst/>
                <a:latin typeface="Söhne"/>
              </a:rPr>
              <a:t>: Google's development of its search engine involved designing a simple and intuitive interface for users to find information quickly. Google continuo</a:t>
            </a:r>
          </a:p>
          <a:p>
            <a:pPr marL="0" indent="0" algn="l">
              <a:buNone/>
            </a:pPr>
            <a:r>
              <a:rPr lang="en-US" b="1" i="0" dirty="0">
                <a:solidFill>
                  <a:srgbClr val="374151"/>
                </a:solidFill>
                <a:effectLst/>
                <a:latin typeface="Söhne"/>
              </a:rPr>
              <a:t>Deliver:</a:t>
            </a:r>
            <a:endParaRPr lang="en-US" b="0" i="0" dirty="0">
              <a:solidFill>
                <a:srgbClr val="374151"/>
              </a:solidFill>
              <a:effectLst/>
              <a:latin typeface="Söhne"/>
            </a:endParaRPr>
          </a:p>
          <a:p>
            <a:pPr lvl="1" indent="0" algn="l">
              <a:buNone/>
            </a:pPr>
            <a:r>
              <a:rPr lang="en-US" b="0" i="0" dirty="0">
                <a:solidFill>
                  <a:srgbClr val="374151"/>
                </a:solidFill>
                <a:effectLst/>
                <a:latin typeface="Söhne"/>
              </a:rPr>
              <a:t>The deliver stage focuses on the implementation and launch of the service. It involves putting the designed service into action and making it accessible to users. Implementation strategies, communication plans, and operational considerations are crucial during this phase. </a:t>
            </a:r>
            <a:r>
              <a:rPr lang="en-US" b="0" i="0" dirty="0" err="1">
                <a:solidFill>
                  <a:srgbClr val="374151"/>
                </a:solidFill>
                <a:effectLst/>
                <a:latin typeface="Söhne"/>
              </a:rPr>
              <a:t>Eg</a:t>
            </a:r>
            <a:r>
              <a:rPr lang="en-US" b="0" i="0" dirty="0">
                <a:solidFill>
                  <a:srgbClr val="374151"/>
                </a:solidFill>
                <a:effectLst/>
                <a:latin typeface="Söhne"/>
              </a:rPr>
              <a:t>: Amazon's implementation of its Prime service involved not only delivering products quickly but also offering additional services like streaming and exclusive deals. The delivery aspect is not just about physical goods but also about providing a comprehensive service ecosystem.</a:t>
            </a:r>
          </a:p>
          <a:p>
            <a:endParaRPr lang="en-IN" dirty="0"/>
          </a:p>
        </p:txBody>
      </p:sp>
    </p:spTree>
    <p:extLst>
      <p:ext uri="{BB962C8B-B14F-4D97-AF65-F5344CB8AC3E}">
        <p14:creationId xmlns:p14="http://schemas.microsoft.com/office/powerpoint/2010/main" val="1434195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DAB8-0BAC-B317-E9DA-C5348DD0DAEC}"/>
              </a:ext>
            </a:extLst>
          </p:cNvPr>
          <p:cNvSpPr>
            <a:spLocks noGrp="1"/>
          </p:cNvSpPr>
          <p:nvPr>
            <p:ph type="title"/>
          </p:nvPr>
        </p:nvSpPr>
        <p:spPr/>
        <p:txBody>
          <a:bodyPr/>
          <a:lstStyle/>
          <a:p>
            <a:r>
              <a:rPr lang="en-US" b="1" i="0" dirty="0">
                <a:solidFill>
                  <a:srgbClr val="1F1F1F"/>
                </a:solidFill>
                <a:effectLst/>
                <a:latin typeface="Google Sans"/>
              </a:rPr>
              <a:t>Service Design Framework (SDF)</a:t>
            </a:r>
            <a:br>
              <a:rPr lang="en-US" b="1" i="0" dirty="0">
                <a:solidFill>
                  <a:srgbClr val="1F1F1F"/>
                </a:solidFill>
                <a:effectLst/>
                <a:latin typeface="Google Sans"/>
              </a:rPr>
            </a:br>
            <a:endParaRPr lang="en-IN" dirty="0"/>
          </a:p>
        </p:txBody>
      </p:sp>
      <p:sp>
        <p:nvSpPr>
          <p:cNvPr id="3" name="Content Placeholder 2">
            <a:extLst>
              <a:ext uri="{FF2B5EF4-FFF2-40B4-BE49-F238E27FC236}">
                <a16:creationId xmlns:a16="http://schemas.microsoft.com/office/drawing/2014/main" id="{A8DD6DDE-486A-A010-9E38-86B9CE248682}"/>
              </a:ext>
            </a:extLst>
          </p:cNvPr>
          <p:cNvSpPr>
            <a:spLocks noGrp="1"/>
          </p:cNvSpPr>
          <p:nvPr>
            <p:ph idx="1"/>
          </p:nvPr>
        </p:nvSpPr>
        <p:spPr/>
        <p:txBody>
          <a:bodyPr>
            <a:normAutofit/>
          </a:bodyPr>
          <a:lstStyle/>
          <a:p>
            <a:pPr algn="l"/>
            <a:r>
              <a:rPr lang="en-US" b="1" i="0" dirty="0">
                <a:solidFill>
                  <a:srgbClr val="374151"/>
                </a:solidFill>
                <a:effectLst/>
                <a:latin typeface="Söhne"/>
              </a:rPr>
              <a:t>Improve:</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The final stage, improve, emphasizes continuous monitoring and enhancement of the service. Feedback from users, as well as performance metrics, are collected and analyzed to identify areas for improvement. Service designers then iterate on the design to make the service even more effective and user-centric.</a:t>
            </a:r>
          </a:p>
          <a:p>
            <a:r>
              <a:rPr lang="en-US" b="0" i="0" dirty="0" err="1">
                <a:solidFill>
                  <a:srgbClr val="374151"/>
                </a:solidFill>
                <a:effectLst/>
                <a:latin typeface="Söhne"/>
              </a:rPr>
              <a:t>Eg</a:t>
            </a:r>
            <a:r>
              <a:rPr lang="en-US" b="0" i="0" dirty="0">
                <a:solidFill>
                  <a:srgbClr val="374151"/>
                </a:solidFill>
                <a:effectLst/>
                <a:latin typeface="Söhne"/>
              </a:rPr>
              <a:t>: Spotify continuously improves its music streaming service based on user feedback and data analytics. Features such as personalized playlists, recommendations, and interface enhancements are regularly updated to keep the service relevant and enjoyable for users.</a:t>
            </a:r>
            <a:endParaRPr lang="en-IN" dirty="0"/>
          </a:p>
        </p:txBody>
      </p:sp>
    </p:spTree>
    <p:extLst>
      <p:ext uri="{BB962C8B-B14F-4D97-AF65-F5344CB8AC3E}">
        <p14:creationId xmlns:p14="http://schemas.microsoft.com/office/powerpoint/2010/main" val="2612864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B230-F7B1-9707-1D98-6837100C4A5C}"/>
              </a:ext>
            </a:extLst>
          </p:cNvPr>
          <p:cNvSpPr>
            <a:spLocks noGrp="1"/>
          </p:cNvSpPr>
          <p:nvPr>
            <p:ph type="title"/>
          </p:nvPr>
        </p:nvSpPr>
        <p:spPr/>
        <p:txBody>
          <a:bodyPr/>
          <a:lstStyle/>
          <a:p>
            <a:r>
              <a:rPr lang="en-US" b="0" i="0" dirty="0">
                <a:solidFill>
                  <a:srgbClr val="1F1F1F"/>
                </a:solidFill>
                <a:effectLst/>
                <a:latin typeface="Google Sans"/>
              </a:rPr>
              <a:t>ITIL Service Lifecycle (ITIL)</a:t>
            </a:r>
            <a:endParaRPr lang="en-IN" dirty="0"/>
          </a:p>
        </p:txBody>
      </p:sp>
      <p:pic>
        <p:nvPicPr>
          <p:cNvPr id="9" name="Picture 8">
            <a:extLst>
              <a:ext uri="{FF2B5EF4-FFF2-40B4-BE49-F238E27FC236}">
                <a16:creationId xmlns:a16="http://schemas.microsoft.com/office/drawing/2014/main" id="{4DD07854-2255-ACDB-5432-A8BC89584D3C}"/>
              </a:ext>
            </a:extLst>
          </p:cNvPr>
          <p:cNvPicPr>
            <a:picLocks noChangeAspect="1"/>
          </p:cNvPicPr>
          <p:nvPr/>
        </p:nvPicPr>
        <p:blipFill>
          <a:blip r:embed="rId2"/>
          <a:stretch>
            <a:fillRect/>
          </a:stretch>
        </p:blipFill>
        <p:spPr>
          <a:xfrm>
            <a:off x="2122009" y="2168414"/>
            <a:ext cx="5989604" cy="3847833"/>
          </a:xfrm>
          <a:prstGeom prst="rect">
            <a:avLst/>
          </a:prstGeom>
        </p:spPr>
      </p:pic>
    </p:spTree>
    <p:extLst>
      <p:ext uri="{BB962C8B-B14F-4D97-AF65-F5344CB8AC3E}">
        <p14:creationId xmlns:p14="http://schemas.microsoft.com/office/powerpoint/2010/main" val="1260308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8E9E-E110-76C9-01CA-DE26E0ABC42D}"/>
              </a:ext>
            </a:extLst>
          </p:cNvPr>
          <p:cNvSpPr>
            <a:spLocks noGrp="1"/>
          </p:cNvSpPr>
          <p:nvPr>
            <p:ph type="title"/>
          </p:nvPr>
        </p:nvSpPr>
        <p:spPr/>
        <p:txBody>
          <a:bodyPr/>
          <a:lstStyle/>
          <a:p>
            <a:r>
              <a:rPr lang="en-US" b="0" i="0" dirty="0">
                <a:solidFill>
                  <a:srgbClr val="1F1F1F"/>
                </a:solidFill>
                <a:effectLst/>
                <a:latin typeface="Google Sans"/>
              </a:rPr>
              <a:t>ITIL Service Lifecycle (ITIL)</a:t>
            </a:r>
            <a:br>
              <a:rPr lang="en-US" b="0" i="0" dirty="0">
                <a:solidFill>
                  <a:srgbClr val="1F1F1F"/>
                </a:solidFill>
                <a:effectLst/>
                <a:latin typeface="Google Sans"/>
              </a:rPr>
            </a:br>
            <a:endParaRPr lang="en-IN" dirty="0"/>
          </a:p>
        </p:txBody>
      </p:sp>
      <p:sp>
        <p:nvSpPr>
          <p:cNvPr id="3" name="Content Placeholder 2">
            <a:extLst>
              <a:ext uri="{FF2B5EF4-FFF2-40B4-BE49-F238E27FC236}">
                <a16:creationId xmlns:a16="http://schemas.microsoft.com/office/drawing/2014/main" id="{93DBB94F-26B6-1207-4E90-BB6205EDE601}"/>
              </a:ext>
            </a:extLst>
          </p:cNvPr>
          <p:cNvSpPr>
            <a:spLocks noGrp="1"/>
          </p:cNvSpPr>
          <p:nvPr>
            <p:ph idx="1"/>
          </p:nvPr>
        </p:nvSpPr>
        <p:spPr/>
        <p:txBody>
          <a:bodyPr>
            <a:normAutofit/>
          </a:bodyPr>
          <a:lstStyle/>
          <a:p>
            <a:pPr algn="l"/>
            <a:r>
              <a:rPr lang="en-US" b="0" i="0" dirty="0">
                <a:solidFill>
                  <a:srgbClr val="1F1F1F"/>
                </a:solidFill>
                <a:effectLst/>
                <a:latin typeface="Google Sans"/>
              </a:rPr>
              <a:t>ITIL is a widely used framework for managing IT services. It provides a set of best practices for service design, delivery, operation, and continuous improvement. ITIL consists of five core stages:</a:t>
            </a:r>
          </a:p>
          <a:p>
            <a:pPr algn="l">
              <a:buFont typeface="+mj-lt"/>
              <a:buAutoNum type="arabicPeriod"/>
            </a:pPr>
            <a:r>
              <a:rPr lang="en-US" b="0" i="0" dirty="0">
                <a:solidFill>
                  <a:srgbClr val="1F1F1F"/>
                </a:solidFill>
                <a:effectLst/>
                <a:latin typeface="Google Sans"/>
              </a:rPr>
              <a:t>Service Strategy: Define the service strategy and vision.</a:t>
            </a:r>
          </a:p>
          <a:p>
            <a:pPr algn="l">
              <a:buFont typeface="+mj-lt"/>
              <a:buAutoNum type="arabicPeriod"/>
            </a:pPr>
            <a:r>
              <a:rPr lang="en-US" b="0" i="0" dirty="0">
                <a:solidFill>
                  <a:srgbClr val="1F1F1F"/>
                </a:solidFill>
                <a:effectLst/>
                <a:latin typeface="Google Sans"/>
              </a:rPr>
              <a:t>Service Design: Design and develop new or improved services.</a:t>
            </a:r>
          </a:p>
          <a:p>
            <a:pPr algn="l">
              <a:buFont typeface="+mj-lt"/>
              <a:buAutoNum type="arabicPeriod"/>
            </a:pPr>
            <a:r>
              <a:rPr lang="en-US" b="0" i="0" dirty="0">
                <a:solidFill>
                  <a:srgbClr val="1F1F1F"/>
                </a:solidFill>
                <a:effectLst/>
                <a:latin typeface="Google Sans"/>
              </a:rPr>
              <a:t>Service Transition: Transition new or changed services into production.</a:t>
            </a:r>
          </a:p>
          <a:p>
            <a:pPr algn="l">
              <a:buFont typeface="+mj-lt"/>
              <a:buAutoNum type="arabicPeriod"/>
            </a:pPr>
            <a:r>
              <a:rPr lang="en-US" b="0" i="0" dirty="0">
                <a:solidFill>
                  <a:srgbClr val="1F1F1F"/>
                </a:solidFill>
                <a:effectLst/>
                <a:latin typeface="Google Sans"/>
              </a:rPr>
              <a:t>Service Operation: Deliver and operate services on a day-to-day basis.</a:t>
            </a:r>
          </a:p>
          <a:p>
            <a:pPr algn="l">
              <a:buFont typeface="+mj-lt"/>
              <a:buAutoNum type="arabicPeriod"/>
            </a:pPr>
            <a:r>
              <a:rPr lang="en-US" b="0" i="0" dirty="0">
                <a:solidFill>
                  <a:srgbClr val="1F1F1F"/>
                </a:solidFill>
                <a:effectLst/>
                <a:latin typeface="Google Sans"/>
              </a:rPr>
              <a:t>Continual Service Improvement (CSI): Continuously improve the quality of services.</a:t>
            </a:r>
          </a:p>
          <a:p>
            <a:endParaRPr lang="en-IN" dirty="0"/>
          </a:p>
        </p:txBody>
      </p:sp>
    </p:spTree>
    <p:extLst>
      <p:ext uri="{BB962C8B-B14F-4D97-AF65-F5344CB8AC3E}">
        <p14:creationId xmlns:p14="http://schemas.microsoft.com/office/powerpoint/2010/main" val="2613273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A641-706A-4ED0-F246-7BDF1C24947E}"/>
              </a:ext>
            </a:extLst>
          </p:cNvPr>
          <p:cNvSpPr>
            <a:spLocks noGrp="1"/>
          </p:cNvSpPr>
          <p:nvPr>
            <p:ph type="title"/>
          </p:nvPr>
        </p:nvSpPr>
        <p:spPr/>
        <p:txBody>
          <a:bodyPr/>
          <a:lstStyle/>
          <a:p>
            <a:r>
              <a:rPr lang="en-US" b="1" i="0" dirty="0">
                <a:solidFill>
                  <a:srgbClr val="444444"/>
                </a:solidFill>
                <a:effectLst/>
                <a:latin typeface="Open Sans" panose="020B0606030504020204" pitchFamily="34" charset="0"/>
              </a:rPr>
              <a:t>Service Operations Management Selected Issues</a:t>
            </a:r>
            <a:endParaRPr lang="en-IN" dirty="0"/>
          </a:p>
        </p:txBody>
      </p:sp>
      <p:sp>
        <p:nvSpPr>
          <p:cNvPr id="3" name="Content Placeholder 2">
            <a:extLst>
              <a:ext uri="{FF2B5EF4-FFF2-40B4-BE49-F238E27FC236}">
                <a16:creationId xmlns:a16="http://schemas.microsoft.com/office/drawing/2014/main" id="{D759F556-3BB2-9948-B805-BD0F9CD2D18E}"/>
              </a:ext>
            </a:extLst>
          </p:cNvPr>
          <p:cNvSpPr>
            <a:spLocks noGrp="1"/>
          </p:cNvSpPr>
          <p:nvPr>
            <p:ph idx="1"/>
          </p:nvPr>
        </p:nvSpPr>
        <p:spPr/>
        <p:txBody>
          <a:bodyPr>
            <a:normAutofit lnSpcReduction="10000"/>
          </a:bodyPr>
          <a:lstStyle/>
          <a:p>
            <a:r>
              <a:rPr lang="en-US" b="0" i="0" dirty="0">
                <a:solidFill>
                  <a:srgbClr val="444444"/>
                </a:solidFill>
                <a:effectLst/>
                <a:latin typeface="Open Sans" panose="020B0606030504020204" pitchFamily="34" charset="0"/>
              </a:rPr>
              <a:t>New service development</a:t>
            </a:r>
          </a:p>
          <a:p>
            <a:r>
              <a:rPr lang="en-US" b="0" i="0" dirty="0">
                <a:solidFill>
                  <a:srgbClr val="444444"/>
                </a:solidFill>
                <a:effectLst/>
                <a:latin typeface="Open Sans" panose="020B0606030504020204" pitchFamily="34" charset="0"/>
              </a:rPr>
              <a:t>Managing service experiences</a:t>
            </a:r>
          </a:p>
          <a:p>
            <a:r>
              <a:rPr lang="en-US" b="0" i="0" dirty="0">
                <a:solidFill>
                  <a:srgbClr val="444444"/>
                </a:solidFill>
                <a:effectLst/>
                <a:latin typeface="Open Sans" panose="020B0606030504020204" pitchFamily="34" charset="0"/>
              </a:rPr>
              <a:t>Front-office/Back-office</a:t>
            </a:r>
          </a:p>
          <a:p>
            <a:r>
              <a:rPr lang="en-US" b="0" i="0" dirty="0">
                <a:solidFill>
                  <a:srgbClr val="444444"/>
                </a:solidFill>
                <a:effectLst/>
                <a:latin typeface="Open Sans" panose="020B0606030504020204" pitchFamily="34" charset="0"/>
              </a:rPr>
              <a:t>Analyzing processes</a:t>
            </a:r>
          </a:p>
          <a:p>
            <a:r>
              <a:rPr lang="en-US" b="0" i="0" dirty="0">
                <a:solidFill>
                  <a:srgbClr val="444444"/>
                </a:solidFill>
                <a:effectLst/>
                <a:latin typeface="Open Sans" panose="020B0606030504020204" pitchFamily="34" charset="0"/>
              </a:rPr>
              <a:t>Service quality</a:t>
            </a:r>
          </a:p>
          <a:p>
            <a:r>
              <a:rPr lang="en-US" b="0" i="0" dirty="0">
                <a:solidFill>
                  <a:srgbClr val="444444"/>
                </a:solidFill>
                <a:effectLst/>
                <a:latin typeface="Open Sans" panose="020B0606030504020204" pitchFamily="34" charset="0"/>
              </a:rPr>
              <a:t>Yield management</a:t>
            </a:r>
          </a:p>
          <a:p>
            <a:r>
              <a:rPr lang="en-US" b="0" i="0" dirty="0">
                <a:solidFill>
                  <a:srgbClr val="444444"/>
                </a:solidFill>
                <a:effectLst/>
                <a:latin typeface="Open Sans" panose="020B0606030504020204" pitchFamily="34" charset="0"/>
              </a:rPr>
              <a:t>Inventory management</a:t>
            </a:r>
          </a:p>
          <a:p>
            <a:r>
              <a:rPr lang="en-US" b="0" i="0" dirty="0">
                <a:solidFill>
                  <a:srgbClr val="444444"/>
                </a:solidFill>
                <a:effectLst/>
                <a:latin typeface="Open Sans" panose="020B0606030504020204" pitchFamily="34" charset="0"/>
              </a:rPr>
              <a:t>Waiting time management</a:t>
            </a:r>
            <a:endParaRPr lang="en-IN" dirty="0"/>
          </a:p>
        </p:txBody>
      </p:sp>
    </p:spTree>
    <p:extLst>
      <p:ext uri="{BB962C8B-B14F-4D97-AF65-F5344CB8AC3E}">
        <p14:creationId xmlns:p14="http://schemas.microsoft.com/office/powerpoint/2010/main" val="123094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07DE-4563-EB42-F1D3-87E6B1AF8DF4}"/>
              </a:ext>
            </a:extLst>
          </p:cNvPr>
          <p:cNvSpPr>
            <a:spLocks noGrp="1"/>
          </p:cNvSpPr>
          <p:nvPr>
            <p:ph type="title"/>
          </p:nvPr>
        </p:nvSpPr>
        <p:spPr/>
        <p:txBody>
          <a:bodyPr/>
          <a:lstStyle/>
          <a:p>
            <a:r>
              <a:rPr lang="en-US" b="0" i="0" dirty="0">
                <a:solidFill>
                  <a:srgbClr val="1F1F1F"/>
                </a:solidFill>
                <a:effectLst/>
                <a:latin typeface="Google Sans"/>
              </a:rPr>
              <a:t>DevOps Framework</a:t>
            </a:r>
            <a:br>
              <a:rPr lang="en-US" b="0" i="0" dirty="0">
                <a:solidFill>
                  <a:srgbClr val="1F1F1F"/>
                </a:solidFill>
                <a:effectLst/>
                <a:latin typeface="Google Sans"/>
              </a:rPr>
            </a:br>
            <a:endParaRPr lang="en-IN" dirty="0"/>
          </a:p>
        </p:txBody>
      </p:sp>
      <p:sp>
        <p:nvSpPr>
          <p:cNvPr id="3" name="Content Placeholder 2">
            <a:extLst>
              <a:ext uri="{FF2B5EF4-FFF2-40B4-BE49-F238E27FC236}">
                <a16:creationId xmlns:a16="http://schemas.microsoft.com/office/drawing/2014/main" id="{642511EC-E005-5705-F0DB-F9B3E3C06419}"/>
              </a:ext>
            </a:extLst>
          </p:cNvPr>
          <p:cNvSpPr>
            <a:spLocks noGrp="1"/>
          </p:cNvSpPr>
          <p:nvPr>
            <p:ph idx="1"/>
          </p:nvPr>
        </p:nvSpPr>
        <p:spPr/>
        <p:txBody>
          <a:bodyPr>
            <a:normAutofit lnSpcReduction="10000"/>
          </a:bodyPr>
          <a:lstStyle/>
          <a:p>
            <a:pPr algn="l"/>
            <a:r>
              <a:rPr lang="en-US" b="0" i="0" dirty="0">
                <a:solidFill>
                  <a:srgbClr val="1F1F1F"/>
                </a:solidFill>
                <a:effectLst/>
                <a:latin typeface="Google Sans"/>
              </a:rPr>
              <a:t>DevOps is a culture and set of practices that aims to bridge the gap between development and operations teams. It emphasizes collaboration, automation, and continuous delivery to improve the speed and quality of service delivery. The DevOps framework includes several key principles, such as:</a:t>
            </a:r>
          </a:p>
          <a:p>
            <a:pPr algn="l">
              <a:buFont typeface="Arial" panose="020B0604020202020204" pitchFamily="34" charset="0"/>
              <a:buChar char="•"/>
            </a:pPr>
            <a:r>
              <a:rPr lang="en-US" b="0" i="0" dirty="0">
                <a:solidFill>
                  <a:srgbClr val="1F1F1F"/>
                </a:solidFill>
                <a:effectLst/>
                <a:latin typeface="Google Sans"/>
              </a:rPr>
              <a:t>Infrastructure as Code: Treat infrastructure as code to automate provisioning and configuration.</a:t>
            </a:r>
          </a:p>
          <a:p>
            <a:pPr algn="l">
              <a:buFont typeface="Arial" panose="020B0604020202020204" pitchFamily="34" charset="0"/>
              <a:buChar char="•"/>
            </a:pPr>
            <a:r>
              <a:rPr lang="en-US" b="0" i="0" dirty="0">
                <a:solidFill>
                  <a:srgbClr val="1F1F1F"/>
                </a:solidFill>
                <a:effectLst/>
                <a:latin typeface="Google Sans"/>
              </a:rPr>
              <a:t>Continuous Integration and Continuous Delivery (CI/CD): Automate the build, test, and deployment of code changes.</a:t>
            </a:r>
          </a:p>
          <a:p>
            <a:pPr algn="l">
              <a:buFont typeface="Arial" panose="020B0604020202020204" pitchFamily="34" charset="0"/>
              <a:buChar char="•"/>
            </a:pPr>
            <a:r>
              <a:rPr lang="en-US" b="0" i="0" dirty="0">
                <a:solidFill>
                  <a:srgbClr val="1F1F1F"/>
                </a:solidFill>
                <a:effectLst/>
                <a:latin typeface="Google Sans"/>
              </a:rPr>
              <a:t>Monitoring and Feedback: Continuously monitor performance and gather feedback to identify and resolve issues.</a:t>
            </a:r>
          </a:p>
          <a:p>
            <a:endParaRPr lang="en-IN" dirty="0"/>
          </a:p>
        </p:txBody>
      </p:sp>
    </p:spTree>
    <p:extLst>
      <p:ext uri="{BB962C8B-B14F-4D97-AF65-F5344CB8AC3E}">
        <p14:creationId xmlns:p14="http://schemas.microsoft.com/office/powerpoint/2010/main" val="2507293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B36F2-FF56-C53B-9175-44AFF3E9C4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7671720-EFA8-3C9D-8A5B-F8FE6514A52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CED7C26-326D-7B78-2994-A9A2A5C7B2BD}"/>
              </a:ext>
            </a:extLst>
          </p:cNvPr>
          <p:cNvPicPr>
            <a:picLocks noChangeAspect="1"/>
          </p:cNvPicPr>
          <p:nvPr/>
        </p:nvPicPr>
        <p:blipFill>
          <a:blip r:embed="rId2"/>
          <a:stretch>
            <a:fillRect/>
          </a:stretch>
        </p:blipFill>
        <p:spPr>
          <a:xfrm>
            <a:off x="691079" y="725951"/>
            <a:ext cx="10429205" cy="5908058"/>
          </a:xfrm>
          <a:prstGeom prst="rect">
            <a:avLst/>
          </a:prstGeom>
        </p:spPr>
      </p:pic>
    </p:spTree>
    <p:extLst>
      <p:ext uri="{BB962C8B-B14F-4D97-AF65-F5344CB8AC3E}">
        <p14:creationId xmlns:p14="http://schemas.microsoft.com/office/powerpoint/2010/main" val="1067186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8153-D13F-2BA2-66C9-092C025D8308}"/>
              </a:ext>
            </a:extLst>
          </p:cNvPr>
          <p:cNvSpPr>
            <a:spLocks noGrp="1"/>
          </p:cNvSpPr>
          <p:nvPr>
            <p:ph type="title"/>
          </p:nvPr>
        </p:nvSpPr>
        <p:spPr/>
        <p:txBody>
          <a:bodyPr/>
          <a:lstStyle/>
          <a:p>
            <a:r>
              <a:rPr lang="en-IN" dirty="0"/>
              <a:t>Crucial Milestones</a:t>
            </a:r>
          </a:p>
        </p:txBody>
      </p:sp>
      <p:sp>
        <p:nvSpPr>
          <p:cNvPr id="3" name="Content Placeholder 2">
            <a:extLst>
              <a:ext uri="{FF2B5EF4-FFF2-40B4-BE49-F238E27FC236}">
                <a16:creationId xmlns:a16="http://schemas.microsoft.com/office/drawing/2014/main" id="{20D9A8CC-7E1D-B914-DBE0-FFAD5B0F74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0BB2B82-E747-7F55-FD6A-DD2FDE6A87D6}"/>
              </a:ext>
            </a:extLst>
          </p:cNvPr>
          <p:cNvPicPr>
            <a:picLocks noChangeAspect="1"/>
          </p:cNvPicPr>
          <p:nvPr/>
        </p:nvPicPr>
        <p:blipFill>
          <a:blip r:embed="rId2"/>
          <a:stretch>
            <a:fillRect/>
          </a:stretch>
        </p:blipFill>
        <p:spPr>
          <a:xfrm>
            <a:off x="691079" y="2347505"/>
            <a:ext cx="10325000" cy="3557062"/>
          </a:xfrm>
          <a:prstGeom prst="rect">
            <a:avLst/>
          </a:prstGeom>
        </p:spPr>
      </p:pic>
    </p:spTree>
    <p:extLst>
      <p:ext uri="{BB962C8B-B14F-4D97-AF65-F5344CB8AC3E}">
        <p14:creationId xmlns:p14="http://schemas.microsoft.com/office/powerpoint/2010/main" val="3537668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454F-D334-E74B-3964-C53114D480AF}"/>
              </a:ext>
            </a:extLst>
          </p:cNvPr>
          <p:cNvSpPr>
            <a:spLocks noGrp="1"/>
          </p:cNvSpPr>
          <p:nvPr>
            <p:ph type="title"/>
          </p:nvPr>
        </p:nvSpPr>
        <p:spPr/>
        <p:txBody>
          <a:bodyPr/>
          <a:lstStyle/>
          <a:p>
            <a:r>
              <a:rPr lang="en-IN" dirty="0"/>
              <a:t>GDL - SDL</a:t>
            </a:r>
          </a:p>
        </p:txBody>
      </p:sp>
      <p:pic>
        <p:nvPicPr>
          <p:cNvPr id="5" name="Picture 4">
            <a:extLst>
              <a:ext uri="{FF2B5EF4-FFF2-40B4-BE49-F238E27FC236}">
                <a16:creationId xmlns:a16="http://schemas.microsoft.com/office/drawing/2014/main" id="{7AEAD4BF-35C7-725F-5A6B-7E423924D7E0}"/>
              </a:ext>
            </a:extLst>
          </p:cNvPr>
          <p:cNvPicPr>
            <a:picLocks noChangeAspect="1"/>
          </p:cNvPicPr>
          <p:nvPr/>
        </p:nvPicPr>
        <p:blipFill>
          <a:blip r:embed="rId2"/>
          <a:stretch>
            <a:fillRect/>
          </a:stretch>
        </p:blipFill>
        <p:spPr>
          <a:xfrm>
            <a:off x="691079" y="2340131"/>
            <a:ext cx="8600405" cy="3791918"/>
          </a:xfrm>
          <a:prstGeom prst="rect">
            <a:avLst/>
          </a:prstGeom>
        </p:spPr>
      </p:pic>
    </p:spTree>
    <p:extLst>
      <p:ext uri="{BB962C8B-B14F-4D97-AF65-F5344CB8AC3E}">
        <p14:creationId xmlns:p14="http://schemas.microsoft.com/office/powerpoint/2010/main" val="399524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C902-D7E2-AB69-403F-2D2EDD1E3497}"/>
              </a:ext>
            </a:extLst>
          </p:cNvPr>
          <p:cNvSpPr>
            <a:spLocks noGrp="1"/>
          </p:cNvSpPr>
          <p:nvPr>
            <p:ph type="title"/>
          </p:nvPr>
        </p:nvSpPr>
        <p:spPr/>
        <p:txBody>
          <a:bodyPr/>
          <a:lstStyle/>
          <a:p>
            <a:r>
              <a:rPr lang="en-IN"/>
              <a:t>Transitioning from GDL - SDL</a:t>
            </a:r>
          </a:p>
        </p:txBody>
      </p:sp>
      <p:sp>
        <p:nvSpPr>
          <p:cNvPr id="3" name="Content Placeholder 2">
            <a:extLst>
              <a:ext uri="{FF2B5EF4-FFF2-40B4-BE49-F238E27FC236}">
                <a16:creationId xmlns:a16="http://schemas.microsoft.com/office/drawing/2014/main" id="{B11DD49C-2F05-6989-6617-CE37F4F36F8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29757AD-B509-58B9-2899-B2979E2A063A}"/>
              </a:ext>
            </a:extLst>
          </p:cNvPr>
          <p:cNvPicPr>
            <a:picLocks noChangeAspect="1"/>
          </p:cNvPicPr>
          <p:nvPr/>
        </p:nvPicPr>
        <p:blipFill>
          <a:blip r:embed="rId2"/>
          <a:stretch>
            <a:fillRect/>
          </a:stretch>
        </p:blipFill>
        <p:spPr>
          <a:xfrm>
            <a:off x="691078" y="2340131"/>
            <a:ext cx="10429205" cy="3791918"/>
          </a:xfrm>
          <a:prstGeom prst="rect">
            <a:avLst/>
          </a:prstGeom>
        </p:spPr>
      </p:pic>
    </p:spTree>
    <p:extLst>
      <p:ext uri="{BB962C8B-B14F-4D97-AF65-F5344CB8AC3E}">
        <p14:creationId xmlns:p14="http://schemas.microsoft.com/office/powerpoint/2010/main" val="2613621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9FC8-1406-AAC1-AAA8-CC122977D6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45B31A-1CF8-599C-FF84-ECD2DC232A7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2257E7B-D204-8573-DBF0-1A8F9CC3F024}"/>
              </a:ext>
            </a:extLst>
          </p:cNvPr>
          <p:cNvPicPr>
            <a:picLocks noChangeAspect="1"/>
          </p:cNvPicPr>
          <p:nvPr/>
        </p:nvPicPr>
        <p:blipFill>
          <a:blip r:embed="rId2"/>
          <a:stretch>
            <a:fillRect/>
          </a:stretch>
        </p:blipFill>
        <p:spPr>
          <a:xfrm>
            <a:off x="691079" y="601184"/>
            <a:ext cx="10325000" cy="5303383"/>
          </a:xfrm>
          <a:prstGeom prst="rect">
            <a:avLst/>
          </a:prstGeom>
        </p:spPr>
      </p:pic>
    </p:spTree>
    <p:extLst>
      <p:ext uri="{BB962C8B-B14F-4D97-AF65-F5344CB8AC3E}">
        <p14:creationId xmlns:p14="http://schemas.microsoft.com/office/powerpoint/2010/main" val="1730264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BFE5-DE31-8ECA-BE9B-0672669E2B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6F9AD9-7DFC-1AD0-0D21-AADA745E7E1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DD66CFC-3990-B5C6-88B1-2E2C6A946037}"/>
              </a:ext>
            </a:extLst>
          </p:cNvPr>
          <p:cNvPicPr>
            <a:picLocks noChangeAspect="1"/>
          </p:cNvPicPr>
          <p:nvPr/>
        </p:nvPicPr>
        <p:blipFill>
          <a:blip r:embed="rId2"/>
          <a:stretch>
            <a:fillRect/>
          </a:stretch>
        </p:blipFill>
        <p:spPr>
          <a:xfrm>
            <a:off x="691079" y="739806"/>
            <a:ext cx="10325000" cy="5406098"/>
          </a:xfrm>
          <a:prstGeom prst="rect">
            <a:avLst/>
          </a:prstGeom>
        </p:spPr>
      </p:pic>
    </p:spTree>
    <p:extLst>
      <p:ext uri="{BB962C8B-B14F-4D97-AF65-F5344CB8AC3E}">
        <p14:creationId xmlns:p14="http://schemas.microsoft.com/office/powerpoint/2010/main" val="3493425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48BBE-ACA0-128E-D2E7-BA060581AB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0E2001-2EB1-763C-6BF7-3845B48FB4B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FF61ADE-A400-D848-02EB-136FE85EEBA3}"/>
              </a:ext>
            </a:extLst>
          </p:cNvPr>
          <p:cNvPicPr>
            <a:picLocks noChangeAspect="1"/>
          </p:cNvPicPr>
          <p:nvPr/>
        </p:nvPicPr>
        <p:blipFill>
          <a:blip r:embed="rId2"/>
          <a:stretch>
            <a:fillRect/>
          </a:stretch>
        </p:blipFill>
        <p:spPr>
          <a:xfrm>
            <a:off x="691079" y="725951"/>
            <a:ext cx="10429205" cy="5178616"/>
          </a:xfrm>
          <a:prstGeom prst="rect">
            <a:avLst/>
          </a:prstGeom>
        </p:spPr>
      </p:pic>
    </p:spTree>
    <p:extLst>
      <p:ext uri="{BB962C8B-B14F-4D97-AF65-F5344CB8AC3E}">
        <p14:creationId xmlns:p14="http://schemas.microsoft.com/office/powerpoint/2010/main" val="40295863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C9AB3-F049-CB59-911E-24BC6837C8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E289E6-68E0-8C18-F46F-DEEB78D9D5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453EBD5-9A3D-D53F-F14C-DF4B3A2B03EE}"/>
              </a:ext>
            </a:extLst>
          </p:cNvPr>
          <p:cNvPicPr>
            <a:picLocks noChangeAspect="1"/>
          </p:cNvPicPr>
          <p:nvPr/>
        </p:nvPicPr>
        <p:blipFill>
          <a:blip r:embed="rId2"/>
          <a:stretch>
            <a:fillRect/>
          </a:stretch>
        </p:blipFill>
        <p:spPr>
          <a:xfrm>
            <a:off x="666498" y="725951"/>
            <a:ext cx="10349581" cy="5406098"/>
          </a:xfrm>
          <a:prstGeom prst="rect">
            <a:avLst/>
          </a:prstGeom>
        </p:spPr>
      </p:pic>
    </p:spTree>
    <p:extLst>
      <p:ext uri="{BB962C8B-B14F-4D97-AF65-F5344CB8AC3E}">
        <p14:creationId xmlns:p14="http://schemas.microsoft.com/office/powerpoint/2010/main" val="21978267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6AFB8-8314-E926-1225-2B14D29B47D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FCB2EA-0EF5-DB2A-C5B9-B4DB218419F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BACBD65-07D0-0D6A-492D-9BD2F217F910}"/>
              </a:ext>
            </a:extLst>
          </p:cNvPr>
          <p:cNvPicPr>
            <a:picLocks noChangeAspect="1"/>
          </p:cNvPicPr>
          <p:nvPr/>
        </p:nvPicPr>
        <p:blipFill>
          <a:blip r:embed="rId2"/>
          <a:stretch>
            <a:fillRect/>
          </a:stretch>
        </p:blipFill>
        <p:spPr>
          <a:xfrm>
            <a:off x="691079" y="725951"/>
            <a:ext cx="10325000" cy="5542114"/>
          </a:xfrm>
          <a:prstGeom prst="rect">
            <a:avLst/>
          </a:prstGeom>
        </p:spPr>
      </p:pic>
    </p:spTree>
    <p:extLst>
      <p:ext uri="{BB962C8B-B14F-4D97-AF65-F5344CB8AC3E}">
        <p14:creationId xmlns:p14="http://schemas.microsoft.com/office/powerpoint/2010/main" val="2710741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4F9F-48F4-7260-5F2E-1A8A1BD2201F}"/>
              </a:ext>
            </a:extLst>
          </p:cNvPr>
          <p:cNvSpPr>
            <a:spLocks noGrp="1"/>
          </p:cNvSpPr>
          <p:nvPr>
            <p:ph type="title"/>
          </p:nvPr>
        </p:nvSpPr>
        <p:spPr/>
        <p:txBody>
          <a:bodyPr/>
          <a:lstStyle/>
          <a:p>
            <a:r>
              <a:rPr lang="en-IN" dirty="0"/>
              <a:t>New Service Development</a:t>
            </a:r>
          </a:p>
        </p:txBody>
      </p:sp>
      <p:sp>
        <p:nvSpPr>
          <p:cNvPr id="3" name="Content Placeholder 2">
            <a:extLst>
              <a:ext uri="{FF2B5EF4-FFF2-40B4-BE49-F238E27FC236}">
                <a16:creationId xmlns:a16="http://schemas.microsoft.com/office/drawing/2014/main" id="{635B79B5-D5FC-CFC5-7256-D4CE5790E52E}"/>
              </a:ext>
            </a:extLst>
          </p:cNvPr>
          <p:cNvSpPr>
            <a:spLocks noGrp="1"/>
          </p:cNvSpPr>
          <p:nvPr>
            <p:ph idx="1"/>
          </p:nvPr>
        </p:nvSpPr>
        <p:spPr/>
        <p:txBody>
          <a:bodyPr/>
          <a:lstStyle/>
          <a:p>
            <a:r>
              <a:rPr lang="en-US" b="0" i="0" dirty="0">
                <a:solidFill>
                  <a:srgbClr val="444444"/>
                </a:solidFill>
                <a:effectLst/>
                <a:latin typeface="Open Sans" panose="020B0606030504020204" pitchFamily="34" charset="0"/>
              </a:rPr>
              <a:t>Service Blueprinting</a:t>
            </a:r>
          </a:p>
          <a:p>
            <a:r>
              <a:rPr lang="en-US" b="0" i="0" dirty="0">
                <a:solidFill>
                  <a:srgbClr val="444444"/>
                </a:solidFill>
                <a:effectLst/>
                <a:latin typeface="Open Sans" panose="020B0606030504020204" pitchFamily="34" charset="0"/>
              </a:rPr>
              <a:t>Focus on moments of truth</a:t>
            </a:r>
          </a:p>
          <a:p>
            <a:r>
              <a:rPr lang="en-US" b="0" i="0" dirty="0" err="1">
                <a:solidFill>
                  <a:srgbClr val="444444"/>
                </a:solidFill>
                <a:effectLst/>
                <a:latin typeface="Open Sans" panose="020B0606030504020204" pitchFamily="34" charset="0"/>
              </a:rPr>
              <a:t>Servicescapes</a:t>
            </a:r>
            <a:endParaRPr lang="en-US" b="0" i="0"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Utility-based Service Design</a:t>
            </a:r>
          </a:p>
          <a:p>
            <a:r>
              <a:rPr lang="en-US" b="0" i="0" dirty="0">
                <a:solidFill>
                  <a:srgbClr val="444444"/>
                </a:solidFill>
                <a:effectLst/>
                <a:latin typeface="Open Sans" panose="020B0606030504020204" pitchFamily="34" charset="0"/>
              </a:rPr>
              <a:t>Perceived utility to customer</a:t>
            </a:r>
          </a:p>
          <a:p>
            <a:r>
              <a:rPr lang="en-US" b="0" i="0" dirty="0">
                <a:solidFill>
                  <a:srgbClr val="444444"/>
                </a:solidFill>
                <a:effectLst/>
                <a:latin typeface="Open Sans" panose="020B0606030504020204" pitchFamily="34" charset="0"/>
              </a:rPr>
              <a:t>Relative importance of Dimensions of Service Quality</a:t>
            </a:r>
            <a:endParaRPr lang="en-IN" dirty="0"/>
          </a:p>
        </p:txBody>
      </p:sp>
    </p:spTree>
    <p:extLst>
      <p:ext uri="{BB962C8B-B14F-4D97-AF65-F5344CB8AC3E}">
        <p14:creationId xmlns:p14="http://schemas.microsoft.com/office/powerpoint/2010/main" val="25761003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BCA78-26E2-3275-A66E-14729B4049B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0329F75-EBE5-B262-A5C0-B0454E5A4F5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E841523-E182-8D64-354D-B03A2168F966}"/>
              </a:ext>
            </a:extLst>
          </p:cNvPr>
          <p:cNvPicPr>
            <a:picLocks noChangeAspect="1"/>
          </p:cNvPicPr>
          <p:nvPr/>
        </p:nvPicPr>
        <p:blipFill>
          <a:blip r:embed="rId2"/>
          <a:stretch>
            <a:fillRect/>
          </a:stretch>
        </p:blipFill>
        <p:spPr>
          <a:xfrm>
            <a:off x="691078" y="600266"/>
            <a:ext cx="10324999" cy="5304301"/>
          </a:xfrm>
          <a:prstGeom prst="rect">
            <a:avLst/>
          </a:prstGeom>
        </p:spPr>
      </p:pic>
    </p:spTree>
    <p:extLst>
      <p:ext uri="{BB962C8B-B14F-4D97-AF65-F5344CB8AC3E}">
        <p14:creationId xmlns:p14="http://schemas.microsoft.com/office/powerpoint/2010/main" val="4208941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C324-F7FE-F1DA-48DA-E39895893B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3AB748-C619-9CFA-D3D0-201BD193C1D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DDE7DD-CE85-3719-4151-B93EEA5ADB3D}"/>
              </a:ext>
            </a:extLst>
          </p:cNvPr>
          <p:cNvPicPr>
            <a:picLocks noChangeAspect="1"/>
          </p:cNvPicPr>
          <p:nvPr/>
        </p:nvPicPr>
        <p:blipFill>
          <a:blip r:embed="rId2"/>
          <a:stretch>
            <a:fillRect/>
          </a:stretch>
        </p:blipFill>
        <p:spPr>
          <a:xfrm>
            <a:off x="691078" y="487260"/>
            <a:ext cx="10325000" cy="5589024"/>
          </a:xfrm>
          <a:prstGeom prst="rect">
            <a:avLst/>
          </a:prstGeom>
        </p:spPr>
      </p:pic>
    </p:spTree>
    <p:extLst>
      <p:ext uri="{BB962C8B-B14F-4D97-AF65-F5344CB8AC3E}">
        <p14:creationId xmlns:p14="http://schemas.microsoft.com/office/powerpoint/2010/main" val="2170581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954F-C7C4-550A-6D71-A6E9F45DCA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8C6DA7-361F-9E91-1D88-2EF3E12CF4D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3B7B551-86DD-5E83-D0DD-69B8194D9FB8}"/>
              </a:ext>
            </a:extLst>
          </p:cNvPr>
          <p:cNvPicPr>
            <a:picLocks noChangeAspect="1"/>
          </p:cNvPicPr>
          <p:nvPr/>
        </p:nvPicPr>
        <p:blipFill>
          <a:blip r:embed="rId2"/>
          <a:stretch>
            <a:fillRect/>
          </a:stretch>
        </p:blipFill>
        <p:spPr>
          <a:xfrm>
            <a:off x="691078" y="740502"/>
            <a:ext cx="10324999" cy="5595992"/>
          </a:xfrm>
          <a:prstGeom prst="rect">
            <a:avLst/>
          </a:prstGeom>
        </p:spPr>
      </p:pic>
    </p:spTree>
    <p:extLst>
      <p:ext uri="{BB962C8B-B14F-4D97-AF65-F5344CB8AC3E}">
        <p14:creationId xmlns:p14="http://schemas.microsoft.com/office/powerpoint/2010/main" val="2618309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600D-8046-3C0C-D066-0466BA4F71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1BC3A5-BC62-5324-43E4-9DD4FE818FA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E867EE0-7F17-0452-5A63-FB70D8EBB994}"/>
              </a:ext>
            </a:extLst>
          </p:cNvPr>
          <p:cNvPicPr>
            <a:picLocks noChangeAspect="1"/>
          </p:cNvPicPr>
          <p:nvPr/>
        </p:nvPicPr>
        <p:blipFill>
          <a:blip r:embed="rId2"/>
          <a:stretch>
            <a:fillRect/>
          </a:stretch>
        </p:blipFill>
        <p:spPr>
          <a:xfrm>
            <a:off x="691078" y="536107"/>
            <a:ext cx="10324999" cy="5368460"/>
          </a:xfrm>
          <a:prstGeom prst="rect">
            <a:avLst/>
          </a:prstGeom>
        </p:spPr>
      </p:pic>
    </p:spTree>
    <p:extLst>
      <p:ext uri="{BB962C8B-B14F-4D97-AF65-F5344CB8AC3E}">
        <p14:creationId xmlns:p14="http://schemas.microsoft.com/office/powerpoint/2010/main" val="2739585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A92E-6911-794C-45DE-41511DD28A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02D225-1230-881C-CC1F-D703DE328B7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F7AF239-9056-4E90-497E-6D1AFB036611}"/>
              </a:ext>
            </a:extLst>
          </p:cNvPr>
          <p:cNvPicPr>
            <a:picLocks noChangeAspect="1"/>
          </p:cNvPicPr>
          <p:nvPr/>
        </p:nvPicPr>
        <p:blipFill>
          <a:blip r:embed="rId2"/>
          <a:stretch>
            <a:fillRect/>
          </a:stretch>
        </p:blipFill>
        <p:spPr>
          <a:xfrm>
            <a:off x="691079" y="585977"/>
            <a:ext cx="10325000" cy="5546071"/>
          </a:xfrm>
          <a:prstGeom prst="rect">
            <a:avLst/>
          </a:prstGeom>
        </p:spPr>
      </p:pic>
    </p:spTree>
    <p:extLst>
      <p:ext uri="{BB962C8B-B14F-4D97-AF65-F5344CB8AC3E}">
        <p14:creationId xmlns:p14="http://schemas.microsoft.com/office/powerpoint/2010/main" val="2545653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BFB0-CC35-C32D-33F9-8A4A01D771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802657-EF98-C91C-C76A-564E0510298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70149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45BED274-5EB4-4EF4-B353-E55BD502655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E0418BE5-560E-4E49-B12D-B555511FED7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9D1162-73B9-420F-BCBE-95039D00CD2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BA76FE-316A-48E2-A03B-4E05691C434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678FBC-A6AD-4422-BA24-A4172F8862C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D3C5C3E-2D08-43F0-AFAC-E15360CA7D3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BEAC62-AF92-4A65-9790-6F6E0C6C5A1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77D7C5-E76E-4E82-BFC4-9A75D2C8089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6E0152-96B9-4067-80D3-D9BDE6D7EC9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18AFCC-B9DA-4092-8FBA-2CFEDB0388E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EC7D33-C87E-4812-A722-53C5D99272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5F239E3-501A-4C3C-9BE4-6BFA0D3126B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62BF3B-95BB-4188-AAE5-015A0EF3D18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4E5F0F-0124-40D0-A0BF-AE307A0E15F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BADC3B1-26C7-4CF1-B29D-4D0DEA3E263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A7DF6E-1132-4A80-9B18-593B1ACD778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F19589-10D8-4A8F-A0B1-F7CE380E300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E6BB32-C4F8-4914-88D3-7DC5E79D023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F046EE-9DBA-4924-A19C-ED8741F5F81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AABBC44-ABA8-4913-824E-64D34472464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4272B22-1C39-47A0-8551-73666AFBEEC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CDFF66-464C-4ABF-BB01-00500A3B751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079FC88-BD3B-4C04-9B90-0FC93C17921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FCAED8-8687-4141-A7C3-0D88ACEDFEC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5038E6-7B32-460F-B804-D6C105FF44C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5DAE85-AD17-454B-AB64-CEFF52FDAB9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603643-2066-4967-AE4B-9DA143843B2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7E9533-9B07-43E3-B939-7BADC01FEE8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CCAAEE-AB2E-4534-893A-3DB109499FB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8BD39A2-970F-4714-AAA6-67EE99A0EAA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4A1387-348B-4E46-9B65-FDF76ED0EF2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5DAF27-A54D-442A-93E4-BA7F04EAE37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79" name="Rectangle 78">
            <a:extLst>
              <a:ext uri="{FF2B5EF4-FFF2-40B4-BE49-F238E27FC236}">
                <a16:creationId xmlns:a16="http://schemas.microsoft.com/office/drawing/2014/main" id="{13B6DAC6-0186-4D62-AD69-90B9C0411E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80" name="Group 79">
            <a:extLst>
              <a:ext uri="{FF2B5EF4-FFF2-40B4-BE49-F238E27FC236}">
                <a16:creationId xmlns:a16="http://schemas.microsoft.com/office/drawing/2014/main" id="{71A639E3-FE11-4107-AFD1-7480A451B77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297B88D5-EADF-4A02-BCE2-3A79339304E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1DC15A3-BC76-48C7-B6E7-6BDE98D8D4C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A863FF4-5278-40A2-91AE-0C1C9D417D1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6974866-0370-46DE-A0CC-B76787F8FE8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384EFBB-5F44-416B-8304-14894D4E66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2A7721-82F5-4049-A36D-7F15895D768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5A5C9E-7BB1-4BE0-AF65-0B0C0F57A80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0171544-D633-4084-9514-8AB2CA31367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33A3733-9841-46F0-9A8D-A8E4E7AC684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E8D50D6-CE3F-435D-BCA4-EAFC38237FA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5B5C569-068B-4D34-BD81-0166CFCA767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D91E9C2-6816-467A-A887-51823DCEBC2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75BDF8-0757-4DE7-8914-A6211FC3740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8F044E-19A2-494D-91A4-E60CCDE7164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16CA88C-F0B3-4F0B-8B07-49054EEFBD7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CBD9FE-33C5-4C8E-AE6A-39CFA34E648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48A9DF-73A2-4FEF-8610-9CD069CB2F6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AFAB70-5071-4F05-A1EC-91796E24E17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462774D-3A7B-46F6-8BB9-2739EC34CEF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7D0A398-66BB-4B9B-8C1D-DEEAAA8D4B3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D8869C1-C468-4613-B783-58B076296EE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B5E2255-F98C-4D08-8E76-41779939ABF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FE11281-EE77-43E2-863A-26430334E6F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E3884E6-6AB1-4B3F-B45D-86FB4881A4C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A0F8A82-A670-4466-BA70-1CA5C15BB85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1C327D7-6ECC-42F0-BE55-3F7F5EBF98C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EC5AF0-3ECA-4B7C-B9D8-CA5844CE8FA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9A9F21D-FFEE-4515-8250-B556D76A019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398592-6EBE-4B94-879F-1A0DD0FB8D0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DF14A29-2CEC-4B0C-83DF-2667CD723DF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B93FF1A-3F38-4BE6-9A40-41766195D8A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F7278201-F7D0-9826-D0BB-4C5E711B7975}"/>
              </a:ext>
            </a:extLst>
          </p:cNvPr>
          <p:cNvPicPr>
            <a:picLocks noGrp="1" noChangeAspect="1"/>
          </p:cNvPicPr>
          <p:nvPr>
            <p:ph idx="1"/>
          </p:nvPr>
        </p:nvPicPr>
        <p:blipFill rotWithShape="1">
          <a:blip r:embed="rId2"/>
          <a:srcRect t="9626" r="1" b="11597"/>
          <a:stretch/>
        </p:blipFill>
        <p:spPr>
          <a:xfrm>
            <a:off x="538692" y="538692"/>
            <a:ext cx="11154735" cy="5623890"/>
          </a:xfrm>
          <a:custGeom>
            <a:avLst/>
            <a:gdLst/>
            <a:ahLst/>
            <a:cxnLst/>
            <a:rect l="l" t="t" r="r" b="b"/>
            <a:pathLst>
              <a:path w="11154735" h="5623890">
                <a:moveTo>
                  <a:pt x="0" y="0"/>
                </a:moveTo>
                <a:lnTo>
                  <a:pt x="11154735" y="0"/>
                </a:lnTo>
                <a:lnTo>
                  <a:pt x="11154735" y="5383912"/>
                </a:lnTo>
                <a:lnTo>
                  <a:pt x="11151587" y="5384438"/>
                </a:lnTo>
                <a:cubicBezTo>
                  <a:pt x="5771398" y="6228134"/>
                  <a:pt x="5429893" y="4579386"/>
                  <a:pt x="39208" y="4475516"/>
                </a:cubicBezTo>
                <a:lnTo>
                  <a:pt x="0" y="4474953"/>
                </a:lnTo>
                <a:close/>
              </a:path>
            </a:pathLst>
          </a:custGeom>
        </p:spPr>
      </p:pic>
    </p:spTree>
    <p:extLst>
      <p:ext uri="{BB962C8B-B14F-4D97-AF65-F5344CB8AC3E}">
        <p14:creationId xmlns:p14="http://schemas.microsoft.com/office/powerpoint/2010/main" val="1121379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EA64B-55B8-A830-E704-C2966C711B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51FC568-3F09-E047-44BA-E21D37BC51B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624D11FD-C442-BAB4-3836-C9675B99059F}"/>
              </a:ext>
            </a:extLst>
          </p:cNvPr>
          <p:cNvPicPr>
            <a:picLocks noChangeAspect="1"/>
          </p:cNvPicPr>
          <p:nvPr/>
        </p:nvPicPr>
        <p:blipFill>
          <a:blip r:embed="rId2"/>
          <a:stretch>
            <a:fillRect/>
          </a:stretch>
        </p:blipFill>
        <p:spPr>
          <a:xfrm>
            <a:off x="691079" y="1"/>
            <a:ext cx="10458702" cy="6132048"/>
          </a:xfrm>
          <a:prstGeom prst="rect">
            <a:avLst/>
          </a:prstGeom>
        </p:spPr>
      </p:pic>
    </p:spTree>
    <p:extLst>
      <p:ext uri="{BB962C8B-B14F-4D97-AF65-F5344CB8AC3E}">
        <p14:creationId xmlns:p14="http://schemas.microsoft.com/office/powerpoint/2010/main" val="3681498720"/>
      </p:ext>
    </p:extLst>
  </p:cSld>
  <p:clrMapOvr>
    <a:masterClrMapping/>
  </p:clrMapOvr>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